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68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161" autoAdjust="0"/>
  </p:normalViewPr>
  <p:slideViewPr>
    <p:cSldViewPr>
      <p:cViewPr varScale="1">
        <p:scale>
          <a:sx n="102" d="100"/>
          <a:sy n="102" d="100"/>
        </p:scale>
        <p:origin x="-19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81 915,6</a:t>
                    </a:r>
                    <a:r>
                      <a:rPr lang="ru-RU" baseline="0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</a:t>
                    </a:r>
                    <a:r>
                      <a:rPr lang="ru-RU" baseline="0" dirty="0" smtClean="0"/>
                      <a:t> 052,6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88 758,5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16-480A-BCA9-261DC2AAC3E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92</a:t>
                    </a:r>
                    <a:r>
                      <a:rPr lang="ru-RU" baseline="0" dirty="0" smtClean="0"/>
                      <a:t> 201,4</a:t>
                    </a:r>
                    <a:endParaRPr lang="en-US" dirty="0"/>
                  </a:p>
                </c:rich>
              </c:tx>
              <c:showVal val="1"/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81915.600000000006</c:v>
                </c:pt>
                <c:pt idx="1">
                  <c:v>88052.6</c:v>
                </c:pt>
                <c:pt idx="2">
                  <c:v>88758.5</c:v>
                </c:pt>
                <c:pt idx="3">
                  <c:v>92201.4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6-480A-BCA9-261DC2AAC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16-480A-BCA9-261DC2AAC3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6-480A-BCA9-261DC2AAC3ED}"/>
            </c:ext>
          </c:extLst>
        </c:ser>
        <c:dLbls>
          <c:showVal val="1"/>
        </c:dLbls>
        <c:gapWidth val="95"/>
        <c:gapDepth val="95"/>
        <c:shape val="pyramid"/>
        <c:axId val="164796288"/>
        <c:axId val="164797824"/>
        <c:axId val="0"/>
      </c:bar3DChart>
      <c:catAx>
        <c:axId val="164796288"/>
        <c:scaling>
          <c:orientation val="minMax"/>
        </c:scaling>
        <c:axPos val="b"/>
        <c:numFmt formatCode="General" sourceLinked="0"/>
        <c:majorTickMark val="none"/>
        <c:tickLblPos val="nextTo"/>
        <c:crossAx val="164797824"/>
        <c:crosses val="autoZero"/>
        <c:auto val="1"/>
        <c:lblAlgn val="ctr"/>
        <c:lblOffset val="100"/>
      </c:catAx>
      <c:valAx>
        <c:axId val="164797824"/>
        <c:scaling>
          <c:orientation val="minMax"/>
        </c:scaling>
        <c:delete val="1"/>
        <c:axPos val="l"/>
        <c:numFmt formatCode="0%" sourceLinked="1"/>
        <c:tickLblPos val="none"/>
        <c:crossAx val="164796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518214737046812"/>
          <c:y val="9.7276945754071656E-2"/>
          <c:w val="0.50963570525906488"/>
          <c:h val="0.82035055572854976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234276083385032"/>
                  <c:y val="4.4599107561846514E-3"/>
                </c:manualLayout>
              </c:layout>
              <c:showVal val="1"/>
            </c:dLbl>
            <c:dLbl>
              <c:idx val="1"/>
              <c:layout>
                <c:manualLayout>
                  <c:x val="7.229801408496403E-2"/>
                  <c:y val="9.59671562197900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6703367767396543"/>
                  <c:y val="4.45991075618465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НДФЛ</c:v>
                </c:pt>
                <c:pt idx="1">
                  <c:v>Дотации </c:v>
                </c:pt>
                <c:pt idx="2">
                  <c:v>Субвенции 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2.0000000000000052E-3</c:v>
                </c:pt>
                <c:pt idx="1">
                  <c:v>0.97899999999999998</c:v>
                </c:pt>
                <c:pt idx="2">
                  <c:v>1.9000000000000041E-2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6571268384142153"/>
          <c:y val="0.41781883273334497"/>
          <c:w val="0.12492257497446212"/>
          <c:h val="0.28281911462573811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view3D>
      <c:rAngAx val="1"/>
    </c:view3D>
    <c:plotArea>
      <c:layout>
        <c:manualLayout>
          <c:layoutTarget val="inner"/>
          <c:xMode val="edge"/>
          <c:yMode val="edge"/>
          <c:x val="4.6296296296296528E-3"/>
          <c:y val="3.0866359269839376E-2"/>
          <c:w val="0.99537037037037035"/>
          <c:h val="0.832625012621628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dLbls>
            <c:dLbl>
              <c:idx val="2"/>
              <c:layout>
                <c:manualLayout>
                  <c:x val="0"/>
                  <c:y val="8.4180979826834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1-4185-8639-49F279DA7EF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85138.1</c:v>
                </c:pt>
                <c:pt idx="1">
                  <c:v>88052.6</c:v>
                </c:pt>
                <c:pt idx="2">
                  <c:v>88758.5</c:v>
                </c:pt>
                <c:pt idx="3">
                  <c:v>92201.4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71-4185-8639-49F279DA7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71-4185-8639-49F279DA7E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1-4185-8639-49F279DA7EF3}"/>
            </c:ext>
          </c:extLst>
        </c:ser>
        <c:gapWidth val="95"/>
        <c:gapDepth val="95"/>
        <c:shape val="box"/>
        <c:axId val="166735232"/>
        <c:axId val="166741120"/>
        <c:axId val="0"/>
      </c:bar3DChart>
      <c:catAx>
        <c:axId val="166735232"/>
        <c:scaling>
          <c:orientation val="minMax"/>
        </c:scaling>
        <c:axPos val="b"/>
        <c:numFmt formatCode="General" sourceLinked="0"/>
        <c:tickLblPos val="nextTo"/>
        <c:crossAx val="166741120"/>
        <c:crosses val="autoZero"/>
        <c:auto val="1"/>
        <c:lblAlgn val="ctr"/>
        <c:lblOffset val="100"/>
      </c:catAx>
      <c:valAx>
        <c:axId val="166741120"/>
        <c:scaling>
          <c:orientation val="minMax"/>
        </c:scaling>
        <c:delete val="1"/>
        <c:axPos val="l"/>
        <c:numFmt formatCode="#,##0.0_р_." sourceLinked="1"/>
        <c:tickLblPos val="none"/>
        <c:crossAx val="166735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475626903864318"/>
          <c:y val="0.23066725966305968"/>
          <c:w val="0.61663892052073521"/>
          <c:h val="0.59739061969944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629137279728213"/>
                  <c:y val="3.628789022056200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бщегосударственные расходы; </a:t>
                    </a:r>
                    <a:r>
                      <a:rPr lang="ru-RU" dirty="0" smtClean="0"/>
                      <a:t>18</a:t>
                    </a:r>
                    <a:r>
                      <a:rPr lang="ru-RU" baseline="0" dirty="0" smtClean="0"/>
                      <a:t> 991,2</a:t>
                    </a:r>
                    <a:r>
                      <a:rPr lang="ru-RU" dirty="0" smtClean="0"/>
                      <a:t>  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23,9%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6-4598-88B4-7F5BB9398AD2}"/>
                </c:ext>
              </c:extLst>
            </c:dLbl>
            <c:dLbl>
              <c:idx val="1"/>
              <c:layout>
                <c:manualLayout>
                  <c:x val="1.5765050124700242E-2"/>
                  <c:y val="4.414474212433672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безопасность и правоохранительная деятельность; </a:t>
                    </a:r>
                    <a:r>
                      <a:rPr lang="ru-RU" dirty="0" smtClean="0"/>
                      <a:t>288,6 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6-4598-88B4-7F5BB9398AD2}"/>
                </c:ext>
              </c:extLst>
            </c:dLbl>
            <c:dLbl>
              <c:idx val="2"/>
              <c:layout>
                <c:manualLayout>
                  <c:x val="2.3255661884835976E-2"/>
                  <c:y val="1.8254396293380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 в том числе Содержание дорог; </a:t>
                    </a:r>
                    <a:r>
                      <a:rPr lang="ru-RU" dirty="0" smtClean="0"/>
                      <a:t>17 309,3  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21,8%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6-4598-88B4-7F5BB9398AD2}"/>
                </c:ext>
              </c:extLst>
            </c:dLbl>
            <c:dLbl>
              <c:idx val="3"/>
              <c:layout>
                <c:manualLayout>
                  <c:x val="1.4471306351841138E-2"/>
                  <c:y val="0.2946497068577258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</a:t>
                    </a:r>
                    <a:r>
                      <a:rPr lang="ru-RU" dirty="0"/>
                      <a:t>илищно-коммунальное хозяйство в том числе Благоустройство; </a:t>
                    </a:r>
                    <a:r>
                      <a:rPr lang="ru-RU" dirty="0" smtClean="0"/>
                      <a:t>29</a:t>
                    </a:r>
                    <a:r>
                      <a:rPr lang="ru-RU" baseline="0" dirty="0" smtClean="0"/>
                      <a:t> 991,9</a:t>
                    </a:r>
                    <a:r>
                      <a:rPr lang="ru-RU" dirty="0" smtClean="0"/>
                      <a:t>  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37,8%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6-4598-88B4-7F5BB9398AD2}"/>
                </c:ext>
              </c:extLst>
            </c:dLbl>
            <c:dLbl>
              <c:idx val="4"/>
              <c:layout>
                <c:manualLayout>
                  <c:x val="-0.15819862284826094"/>
                  <c:y val="0.1003804733237798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бразование ; </a:t>
                    </a:r>
                    <a:r>
                      <a:rPr lang="ru-RU" dirty="0" smtClean="0"/>
                      <a:t>608,3; 0,8%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6-4598-88B4-7F5BB9398AD2}"/>
                </c:ext>
              </c:extLst>
            </c:dLbl>
            <c:dLbl>
              <c:idx val="5"/>
              <c:layout>
                <c:manualLayout>
                  <c:x val="-0.17298107433529186"/>
                  <c:y val="-3.9129774990657364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</a:t>
                    </a:r>
                    <a:r>
                      <a:rPr lang="ru-RU" dirty="0"/>
                      <a:t>ультура, Кинематография; </a:t>
                    </a: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371,0</a:t>
                    </a:r>
                    <a:r>
                      <a:rPr lang="ru-RU" dirty="0" smtClean="0"/>
                      <a:t>  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10,5%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6-4598-88B4-7F5BB9398AD2}"/>
                </c:ext>
              </c:extLst>
            </c:dLbl>
            <c:dLbl>
              <c:idx val="6"/>
              <c:layout>
                <c:manualLayout>
                  <c:x val="-0.13560702787191986"/>
                  <c:y val="-0.1105571153471863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оциальная политика:</a:t>
                    </a:r>
                  </a:p>
                  <a:p>
                    <a:r>
                      <a:rPr lang="ru-RU" dirty="0" smtClean="0"/>
                      <a:t> 1</a:t>
                    </a:r>
                    <a:r>
                      <a:rPr lang="ru-RU" baseline="0" dirty="0" smtClean="0"/>
                      <a:t> 145,4</a:t>
                    </a:r>
                    <a:r>
                      <a:rPr lang="ru-RU" dirty="0" smtClean="0"/>
                      <a:t>; 1,4%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66-4598-88B4-7F5BB9398AD2}"/>
                </c:ext>
              </c:extLst>
            </c:dLbl>
            <c:dLbl>
              <c:idx val="7"/>
              <c:layout>
                <c:manualLayout>
                  <c:x val="0.10630616535992571"/>
                  <c:y val="-7.577455599885489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</a:t>
                    </a:r>
                    <a:r>
                      <a:rPr lang="ru-RU" dirty="0"/>
                      <a:t>изическая культура и спорт; 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170</a:t>
                    </a:r>
                    <a:r>
                      <a:rPr lang="ru-RU" dirty="0" smtClean="0"/>
                      <a:t>; 2,7%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66-4598-88B4-7F5BB9398AD2}"/>
                </c:ext>
              </c:extLst>
            </c:dLbl>
            <c:dLbl>
              <c:idx val="8"/>
              <c:layout>
                <c:manualLayout>
                  <c:x val="0.33057926396587228"/>
                  <c:y val="-0.1098084433886717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редства </a:t>
                    </a:r>
                    <a:r>
                      <a:rPr lang="ru-RU" dirty="0"/>
                      <a:t>массовой информации; </a:t>
                    </a:r>
                    <a:r>
                      <a:rPr lang="ru-RU" dirty="0" smtClean="0"/>
                      <a:t>511,0; 0,6%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66-4598-88B4-7F5BB9398AD2}"/>
                </c:ext>
              </c:extLst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 в том числе Содержание дорог</c:v>
                </c:pt>
                <c:pt idx="3">
                  <c:v>Жилищно-коммунальное хозяйство в том числе Благоустройство</c:v>
                </c:pt>
                <c:pt idx="4">
                  <c:v>Образование 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#,##0.0_р_.</c:formatCode>
                <c:ptCount val="9"/>
                <c:pt idx="0">
                  <c:v>21210.3</c:v>
                </c:pt>
                <c:pt idx="1">
                  <c:v>299.8</c:v>
                </c:pt>
                <c:pt idx="2">
                  <c:v>18184.900000000001</c:v>
                </c:pt>
                <c:pt idx="3">
                  <c:v>32273.5</c:v>
                </c:pt>
                <c:pt idx="4">
                  <c:v>831.8</c:v>
                </c:pt>
                <c:pt idx="5">
                  <c:v>10355.700000000001</c:v>
                </c:pt>
                <c:pt idx="6">
                  <c:v>1259.7</c:v>
                </c:pt>
                <c:pt idx="7">
                  <c:v>3102.6</c:v>
                </c:pt>
                <c:pt idx="8">
                  <c:v>534.29999999999995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66-4598-88B4-7F5BB9398AD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7105F-3B2A-4740-A134-0E3A94D362E5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B6DCFEE-62A8-4C24-B7C6-105A4A51228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Доходы бюджета </a:t>
          </a:r>
          <a:r>
            <a:rPr lang="ru-RU" sz="2800" dirty="0" smtClean="0">
              <a:solidFill>
                <a:schemeClr val="tx1"/>
              </a:solidFill>
            </a:rPr>
            <a:t>– поступающие в бюджет</a:t>
          </a:r>
        </a:p>
      </dgm:t>
    </dgm:pt>
    <dgm:pt modelId="{F8A4E3C1-0985-480E-A918-499B014E2B1D}" type="parTrans" cxnId="{C3887836-9F8B-4120-8461-8F075C56C988}">
      <dgm:prSet/>
      <dgm:spPr/>
      <dgm:t>
        <a:bodyPr/>
        <a:lstStyle/>
        <a:p>
          <a:endParaRPr lang="ru-RU"/>
        </a:p>
      </dgm:t>
    </dgm:pt>
    <dgm:pt modelId="{714862BF-C7A8-4164-B5C1-84A30D20CFD8}" type="sibTrans" cxnId="{C3887836-9F8B-4120-8461-8F075C56C988}">
      <dgm:prSet/>
      <dgm:spPr/>
      <dgm:t>
        <a:bodyPr/>
        <a:lstStyle/>
        <a:p>
          <a:endParaRPr lang="ru-RU"/>
        </a:p>
      </dgm:t>
    </dgm:pt>
    <dgm:pt modelId="{6C2EB740-DFF1-45F7-96C4-191D1FE91D5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доходы- </a:t>
          </a:r>
          <a:r>
            <a:rPr lang="ru-RU" sz="14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dirty="0"/>
        </a:p>
      </dgm:t>
    </dgm:pt>
    <dgm:pt modelId="{68A35A64-8718-4A8C-942B-D58BB970CEDC}" type="parTrans" cxnId="{C00F7D03-6304-4AAC-966F-AEAF7977BAA1}">
      <dgm:prSet/>
      <dgm:spPr/>
      <dgm:t>
        <a:bodyPr/>
        <a:lstStyle/>
        <a:p>
          <a:endParaRPr lang="ru-RU"/>
        </a:p>
      </dgm:t>
    </dgm:pt>
    <dgm:pt modelId="{C27D1BC1-E187-4A15-9499-EB6E685BEA1E}" type="sibTrans" cxnId="{C00F7D03-6304-4AAC-966F-AEAF7977BAA1}">
      <dgm:prSet/>
      <dgm:spPr/>
      <dgm:t>
        <a:bodyPr/>
        <a:lstStyle/>
        <a:p>
          <a:endParaRPr lang="ru-RU"/>
        </a:p>
      </dgm:t>
    </dgm:pt>
    <dgm:pt modelId="{CC4A893E-70D2-40A1-B0D2-AC6991644876}">
      <dgm:prSet phldrT="[Текст]" custT="1"/>
      <dgm:spPr/>
      <dgm:t>
        <a:bodyPr/>
        <a:lstStyle/>
        <a:p>
          <a:endParaRPr lang="ru-RU" sz="1350" b="1" dirty="0" smtClean="0"/>
        </a:p>
        <a:p>
          <a:endParaRPr lang="ru-RU" sz="1400" b="1" dirty="0" smtClean="0"/>
        </a:p>
        <a:p>
          <a:r>
            <a:rPr lang="ru-RU" sz="1400" b="1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dirty="0" smtClean="0"/>
            <a:t>– платежи, которые включают в себя:</a:t>
          </a:r>
        </a:p>
        <a:p>
          <a:r>
            <a:rPr lang="ru-RU" sz="1400" dirty="0" smtClean="0"/>
            <a:t>- доходы от использования и продажи имущества;</a:t>
          </a:r>
        </a:p>
        <a:p>
          <a:r>
            <a:rPr lang="ru-RU" sz="1400" dirty="0" smtClean="0"/>
            <a:t>- плата от продажи права на заключения договоров аренды земельных участков;</a:t>
          </a:r>
        </a:p>
        <a:p>
          <a:r>
            <a:rPr lang="ru-RU" sz="1400" dirty="0" smtClean="0"/>
            <a:t>-восстановительная стоимость зеленных насаждений;</a:t>
          </a:r>
        </a:p>
        <a:p>
          <a:r>
            <a:rPr lang="ru-RU" sz="1400" dirty="0" smtClean="0"/>
            <a:t>- Штрафы за нарушение законодательства;</a:t>
          </a:r>
        </a:p>
        <a:p>
          <a:r>
            <a:rPr lang="ru-RU" sz="1400" dirty="0" smtClean="0"/>
            <a:t>-иные  неналоговые доходы</a:t>
          </a:r>
        </a:p>
        <a:p>
          <a:endParaRPr lang="ru-RU" sz="1200" dirty="0"/>
        </a:p>
      </dgm:t>
    </dgm:pt>
    <dgm:pt modelId="{D0F69B9A-522A-4F57-A095-82BC4FDD6F68}" type="parTrans" cxnId="{EB11C649-4995-419A-9530-5EE274E02763}">
      <dgm:prSet/>
      <dgm:spPr/>
      <dgm:t>
        <a:bodyPr/>
        <a:lstStyle/>
        <a:p>
          <a:endParaRPr lang="ru-RU"/>
        </a:p>
      </dgm:t>
    </dgm:pt>
    <dgm:pt modelId="{06D72FA2-CB94-4E04-98FC-6E921A3B803E}" type="sibTrans" cxnId="{EB11C649-4995-419A-9530-5EE274E02763}">
      <dgm:prSet/>
      <dgm:spPr/>
      <dgm:t>
        <a:bodyPr/>
        <a:lstStyle/>
        <a:p>
          <a:endParaRPr lang="ru-RU"/>
        </a:p>
      </dgm:t>
    </dgm:pt>
    <dgm:pt modelId="{D9EB3E5F-3CA4-4967-B32B-046377B59C4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dirty="0"/>
        </a:p>
      </dgm:t>
    </dgm:pt>
    <dgm:pt modelId="{3A286E81-4884-4AA0-A937-029C50763CAF}" type="parTrans" cxnId="{7FC5EDD6-432C-49FE-8A38-5C4360335051}">
      <dgm:prSet/>
      <dgm:spPr/>
      <dgm:t>
        <a:bodyPr/>
        <a:lstStyle/>
        <a:p>
          <a:endParaRPr lang="ru-RU"/>
        </a:p>
      </dgm:t>
    </dgm:pt>
    <dgm:pt modelId="{83560C89-7ECA-4990-AB98-24FA523C1EDC}" type="sibTrans" cxnId="{7FC5EDD6-432C-49FE-8A38-5C4360335051}">
      <dgm:prSet/>
      <dgm:spPr/>
      <dgm:t>
        <a:bodyPr/>
        <a:lstStyle/>
        <a:p>
          <a:endParaRPr lang="ru-RU"/>
        </a:p>
      </dgm:t>
    </dgm:pt>
    <dgm:pt modelId="{714C9D17-7C0E-4D17-8691-1AC2B55AA59E}" type="pres">
      <dgm:prSet presAssocID="{8E87105F-3B2A-4740-A134-0E3A94D36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CAF66-2CB9-45ED-AF38-60FB7A67293E}" type="pres">
      <dgm:prSet presAssocID="{AB6DCFEE-62A8-4C24-B7C6-105A4A51228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94862A2-3F67-4024-AF2A-172CC0E50DAB}" type="pres">
      <dgm:prSet presAssocID="{AB6DCFEE-62A8-4C24-B7C6-105A4A51228A}" presName="rootComposite1" presStyleCnt="0"/>
      <dgm:spPr/>
      <dgm:t>
        <a:bodyPr/>
        <a:lstStyle/>
        <a:p>
          <a:endParaRPr lang="ru-RU"/>
        </a:p>
      </dgm:t>
    </dgm:pt>
    <dgm:pt modelId="{8315935D-5FB0-4960-BB21-DD189069D6DB}" type="pres">
      <dgm:prSet presAssocID="{AB6DCFEE-62A8-4C24-B7C6-105A4A51228A}" presName="rootText1" presStyleLbl="node0" presStyleIdx="0" presStyleCnt="1" custScaleX="244839" custScaleY="115781" custLinFactNeighborX="9397" custLinFactNeighborY="-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35FB5-A41C-4FF1-959F-2C09897525A4}" type="pres">
      <dgm:prSet presAssocID="{AB6DCFEE-62A8-4C24-B7C6-105A4A5122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1B027A-E15A-481E-A52A-8EFB50B19856}" type="pres">
      <dgm:prSet presAssocID="{AB6DCFEE-62A8-4C24-B7C6-105A4A51228A}" presName="hierChild2" presStyleCnt="0"/>
      <dgm:spPr/>
      <dgm:t>
        <a:bodyPr/>
        <a:lstStyle/>
        <a:p>
          <a:endParaRPr lang="ru-RU"/>
        </a:p>
      </dgm:t>
    </dgm:pt>
    <dgm:pt modelId="{A40AE38D-56C7-4426-99F6-D9D4F9AC7525}" type="pres">
      <dgm:prSet presAssocID="{68A35A64-8718-4A8C-942B-D58BB970CE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5516CF-9B11-4BFE-9206-99ECF95B1BAC}" type="pres">
      <dgm:prSet presAssocID="{6C2EB740-DFF1-45F7-96C4-191D1FE91D5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02B3D7-8918-44B3-BA47-6FD71A2692DF}" type="pres">
      <dgm:prSet presAssocID="{6C2EB740-DFF1-45F7-96C4-191D1FE91D57}" presName="rootComposite" presStyleCnt="0"/>
      <dgm:spPr/>
      <dgm:t>
        <a:bodyPr/>
        <a:lstStyle/>
        <a:p>
          <a:endParaRPr lang="ru-RU"/>
        </a:p>
      </dgm:t>
    </dgm:pt>
    <dgm:pt modelId="{E9DF6340-9756-4DD8-B118-8E597ADA5EBA}" type="pres">
      <dgm:prSet presAssocID="{6C2EB740-DFF1-45F7-96C4-191D1FE91D57}" presName="rootText" presStyleLbl="node2" presStyleIdx="0" presStyleCnt="3" custScaleX="104826" custScaleY="342455" custLinFactNeighborX="1493" custLinFactNeighborY="294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8457B0B7-BD59-46C0-AC17-D44B8EE3A590}" type="pres">
      <dgm:prSet presAssocID="{6C2EB740-DFF1-45F7-96C4-191D1FE91D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58E485-65B1-424A-9AFC-E2383BFCD425}" type="pres">
      <dgm:prSet presAssocID="{6C2EB740-DFF1-45F7-96C4-191D1FE91D57}" presName="hierChild4" presStyleCnt="0"/>
      <dgm:spPr/>
      <dgm:t>
        <a:bodyPr/>
        <a:lstStyle/>
        <a:p>
          <a:endParaRPr lang="ru-RU"/>
        </a:p>
      </dgm:t>
    </dgm:pt>
    <dgm:pt modelId="{08782AE6-4709-4EC4-B96A-DB9FC8ADC8B1}" type="pres">
      <dgm:prSet presAssocID="{6C2EB740-DFF1-45F7-96C4-191D1FE91D57}" presName="hierChild5" presStyleCnt="0"/>
      <dgm:spPr/>
      <dgm:t>
        <a:bodyPr/>
        <a:lstStyle/>
        <a:p>
          <a:endParaRPr lang="ru-RU"/>
        </a:p>
      </dgm:t>
    </dgm:pt>
    <dgm:pt modelId="{A5A24EAF-7BC1-4A94-B277-CAF82A193251}" type="pres">
      <dgm:prSet presAssocID="{D0F69B9A-522A-4F57-A095-82BC4FDD6F6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24A9A1-53F9-43D6-A608-EDEF0BD069BB}" type="pres">
      <dgm:prSet presAssocID="{CC4A893E-70D2-40A1-B0D2-AC699164487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B43CE4-2BB2-422A-8039-34437DA3A0BE}" type="pres">
      <dgm:prSet presAssocID="{CC4A893E-70D2-40A1-B0D2-AC6991644876}" presName="rootComposite" presStyleCnt="0"/>
      <dgm:spPr/>
      <dgm:t>
        <a:bodyPr/>
        <a:lstStyle/>
        <a:p>
          <a:endParaRPr lang="ru-RU"/>
        </a:p>
      </dgm:t>
    </dgm:pt>
    <dgm:pt modelId="{A1E80AD6-4A1B-40F3-8402-13BAE6B5FCCF}" type="pres">
      <dgm:prSet presAssocID="{CC4A893E-70D2-40A1-B0D2-AC6991644876}" presName="rootText" presStyleLbl="node2" presStyleIdx="1" presStyleCnt="3" custScaleX="115768" custScaleY="340052" custLinFactNeighborX="539" custLinFactNeighborY="4384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16BB8E83-3096-4536-A5AB-C18E226FE9E3}" type="pres">
      <dgm:prSet presAssocID="{CC4A893E-70D2-40A1-B0D2-AC69916448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1096EFD-FBEC-4EEC-98B7-70F0EF7E0D9D}" type="pres">
      <dgm:prSet presAssocID="{CC4A893E-70D2-40A1-B0D2-AC6991644876}" presName="hierChild4" presStyleCnt="0"/>
      <dgm:spPr/>
      <dgm:t>
        <a:bodyPr/>
        <a:lstStyle/>
        <a:p>
          <a:endParaRPr lang="ru-RU"/>
        </a:p>
      </dgm:t>
    </dgm:pt>
    <dgm:pt modelId="{B7183D73-4B2D-482C-B5BD-090DCC1BCA55}" type="pres">
      <dgm:prSet presAssocID="{CC4A893E-70D2-40A1-B0D2-AC6991644876}" presName="hierChild5" presStyleCnt="0"/>
      <dgm:spPr/>
      <dgm:t>
        <a:bodyPr/>
        <a:lstStyle/>
        <a:p>
          <a:endParaRPr lang="ru-RU"/>
        </a:p>
      </dgm:t>
    </dgm:pt>
    <dgm:pt modelId="{48319B95-52F0-4387-9B0E-DDF85F5F5D01}" type="pres">
      <dgm:prSet presAssocID="{3A286E81-4884-4AA0-A937-029C50763C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B1E777-B57F-49A2-B329-8C9470F17789}" type="pres">
      <dgm:prSet presAssocID="{D9EB3E5F-3CA4-4967-B32B-046377B59C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1267D2-FC52-4502-8532-ADAE53C894D2}" type="pres">
      <dgm:prSet presAssocID="{D9EB3E5F-3CA4-4967-B32B-046377B59C4E}" presName="rootComposite" presStyleCnt="0"/>
      <dgm:spPr/>
      <dgm:t>
        <a:bodyPr/>
        <a:lstStyle/>
        <a:p>
          <a:endParaRPr lang="ru-RU"/>
        </a:p>
      </dgm:t>
    </dgm:pt>
    <dgm:pt modelId="{EF980E61-5969-43BC-A97A-8FC0AE1A661B}" type="pres">
      <dgm:prSet presAssocID="{D9EB3E5F-3CA4-4967-B32B-046377B59C4E}" presName="rootText" presStyleLbl="node2" presStyleIdx="2" presStyleCnt="3" custScaleX="113060" custScaleY="342590" custLinFactNeighborX="-4050" custLinFactNeighborY="-130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D7550D66-1286-44CC-A46A-08EB3EDC36FE}" type="pres">
      <dgm:prSet presAssocID="{D9EB3E5F-3CA4-4967-B32B-046377B59C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F0A4FF-2C58-49CB-B2FA-C8D93CE2FB0D}" type="pres">
      <dgm:prSet presAssocID="{D9EB3E5F-3CA4-4967-B32B-046377B59C4E}" presName="hierChild4" presStyleCnt="0"/>
      <dgm:spPr/>
      <dgm:t>
        <a:bodyPr/>
        <a:lstStyle/>
        <a:p>
          <a:endParaRPr lang="ru-RU"/>
        </a:p>
      </dgm:t>
    </dgm:pt>
    <dgm:pt modelId="{154297CE-197C-41FF-AF9B-CA5F711FCE0D}" type="pres">
      <dgm:prSet presAssocID="{D9EB3E5F-3CA4-4967-B32B-046377B59C4E}" presName="hierChild5" presStyleCnt="0"/>
      <dgm:spPr/>
      <dgm:t>
        <a:bodyPr/>
        <a:lstStyle/>
        <a:p>
          <a:endParaRPr lang="ru-RU"/>
        </a:p>
      </dgm:t>
    </dgm:pt>
    <dgm:pt modelId="{8ECD1670-CEB4-41C8-B401-F45FCCECE70B}" type="pres">
      <dgm:prSet presAssocID="{AB6DCFEE-62A8-4C24-B7C6-105A4A51228A}" presName="hierChild3" presStyleCnt="0"/>
      <dgm:spPr/>
      <dgm:t>
        <a:bodyPr/>
        <a:lstStyle/>
        <a:p>
          <a:endParaRPr lang="ru-RU"/>
        </a:p>
      </dgm:t>
    </dgm:pt>
  </dgm:ptLst>
  <dgm:cxnLst>
    <dgm:cxn modelId="{E74850C2-7797-4A7A-B2E9-4F53B9FE0438}" type="presOf" srcId="{3A286E81-4884-4AA0-A937-029C50763CAF}" destId="{48319B95-52F0-4387-9B0E-DDF85F5F5D01}" srcOrd="0" destOrd="0" presId="urn:microsoft.com/office/officeart/2005/8/layout/orgChart1"/>
    <dgm:cxn modelId="{247ADD16-52C9-4263-8288-CEB046C6E371}" type="presOf" srcId="{D9EB3E5F-3CA4-4967-B32B-046377B59C4E}" destId="{EF980E61-5969-43BC-A97A-8FC0AE1A661B}" srcOrd="0" destOrd="0" presId="urn:microsoft.com/office/officeart/2005/8/layout/orgChart1"/>
    <dgm:cxn modelId="{7FC5EDD6-432C-49FE-8A38-5C4360335051}" srcId="{AB6DCFEE-62A8-4C24-B7C6-105A4A51228A}" destId="{D9EB3E5F-3CA4-4967-B32B-046377B59C4E}" srcOrd="2" destOrd="0" parTransId="{3A286E81-4884-4AA0-A937-029C50763CAF}" sibTransId="{83560C89-7ECA-4990-AB98-24FA523C1EDC}"/>
    <dgm:cxn modelId="{C00F7D03-6304-4AAC-966F-AEAF7977BAA1}" srcId="{AB6DCFEE-62A8-4C24-B7C6-105A4A51228A}" destId="{6C2EB740-DFF1-45F7-96C4-191D1FE91D57}" srcOrd="0" destOrd="0" parTransId="{68A35A64-8718-4A8C-942B-D58BB970CEDC}" sibTransId="{C27D1BC1-E187-4A15-9499-EB6E685BEA1E}"/>
    <dgm:cxn modelId="{9433EE79-25F8-4B94-98B2-F1C5770BC155}" type="presOf" srcId="{AB6DCFEE-62A8-4C24-B7C6-105A4A51228A}" destId="{6A935FB5-A41C-4FF1-959F-2C09897525A4}" srcOrd="1" destOrd="0" presId="urn:microsoft.com/office/officeart/2005/8/layout/orgChart1"/>
    <dgm:cxn modelId="{ACD6FD11-9E6B-4428-B7E1-0F63B3C79AE1}" type="presOf" srcId="{6C2EB740-DFF1-45F7-96C4-191D1FE91D57}" destId="{E9DF6340-9756-4DD8-B118-8E597ADA5EBA}" srcOrd="0" destOrd="0" presId="urn:microsoft.com/office/officeart/2005/8/layout/orgChart1"/>
    <dgm:cxn modelId="{A2178044-C3A2-4040-86AC-EF5A563C4EA6}" type="presOf" srcId="{D0F69B9A-522A-4F57-A095-82BC4FDD6F68}" destId="{A5A24EAF-7BC1-4A94-B277-CAF82A193251}" srcOrd="0" destOrd="0" presId="urn:microsoft.com/office/officeart/2005/8/layout/orgChart1"/>
    <dgm:cxn modelId="{EB11C649-4995-419A-9530-5EE274E02763}" srcId="{AB6DCFEE-62A8-4C24-B7C6-105A4A51228A}" destId="{CC4A893E-70D2-40A1-B0D2-AC6991644876}" srcOrd="1" destOrd="0" parTransId="{D0F69B9A-522A-4F57-A095-82BC4FDD6F68}" sibTransId="{06D72FA2-CB94-4E04-98FC-6E921A3B803E}"/>
    <dgm:cxn modelId="{C3887836-9F8B-4120-8461-8F075C56C988}" srcId="{8E87105F-3B2A-4740-A134-0E3A94D362E5}" destId="{AB6DCFEE-62A8-4C24-B7C6-105A4A51228A}" srcOrd="0" destOrd="0" parTransId="{F8A4E3C1-0985-480E-A918-499B014E2B1D}" sibTransId="{714862BF-C7A8-4164-B5C1-84A30D20CFD8}"/>
    <dgm:cxn modelId="{591AFD95-E516-4578-9D20-262031D2E3ED}" type="presOf" srcId="{D9EB3E5F-3CA4-4967-B32B-046377B59C4E}" destId="{D7550D66-1286-44CC-A46A-08EB3EDC36FE}" srcOrd="1" destOrd="0" presId="urn:microsoft.com/office/officeart/2005/8/layout/orgChart1"/>
    <dgm:cxn modelId="{13CF0C0D-B7A0-4139-99B1-8B12411E6FF9}" type="presOf" srcId="{CC4A893E-70D2-40A1-B0D2-AC6991644876}" destId="{16BB8E83-3096-4536-A5AB-C18E226FE9E3}" srcOrd="1" destOrd="0" presId="urn:microsoft.com/office/officeart/2005/8/layout/orgChart1"/>
    <dgm:cxn modelId="{CC365687-0894-4807-A50E-88AB77F2A270}" type="presOf" srcId="{6C2EB740-DFF1-45F7-96C4-191D1FE91D57}" destId="{8457B0B7-BD59-46C0-AC17-D44B8EE3A590}" srcOrd="1" destOrd="0" presId="urn:microsoft.com/office/officeart/2005/8/layout/orgChart1"/>
    <dgm:cxn modelId="{FA0B7F0F-2125-4E5E-B380-986213D369BE}" type="presOf" srcId="{AB6DCFEE-62A8-4C24-B7C6-105A4A51228A}" destId="{8315935D-5FB0-4960-BB21-DD189069D6DB}" srcOrd="0" destOrd="0" presId="urn:microsoft.com/office/officeart/2005/8/layout/orgChart1"/>
    <dgm:cxn modelId="{956488E4-11C2-409B-9ED3-D311B6A05E86}" type="presOf" srcId="{8E87105F-3B2A-4740-A134-0E3A94D362E5}" destId="{714C9D17-7C0E-4D17-8691-1AC2B55AA59E}" srcOrd="0" destOrd="0" presId="urn:microsoft.com/office/officeart/2005/8/layout/orgChart1"/>
    <dgm:cxn modelId="{63948575-5DC7-49ED-9199-8F227664CF01}" type="presOf" srcId="{68A35A64-8718-4A8C-942B-D58BB970CEDC}" destId="{A40AE38D-56C7-4426-99F6-D9D4F9AC7525}" srcOrd="0" destOrd="0" presId="urn:microsoft.com/office/officeart/2005/8/layout/orgChart1"/>
    <dgm:cxn modelId="{63CC82F6-7120-4902-BBE9-A4F343BA01BB}" type="presOf" srcId="{CC4A893E-70D2-40A1-B0D2-AC6991644876}" destId="{A1E80AD6-4A1B-40F3-8402-13BAE6B5FCCF}" srcOrd="0" destOrd="0" presId="urn:microsoft.com/office/officeart/2005/8/layout/orgChart1"/>
    <dgm:cxn modelId="{F37C2B67-2746-40C0-AB7B-79E61D4D47F6}" type="presParOf" srcId="{714C9D17-7C0E-4D17-8691-1AC2B55AA59E}" destId="{911CAF66-2CB9-45ED-AF38-60FB7A67293E}" srcOrd="0" destOrd="0" presId="urn:microsoft.com/office/officeart/2005/8/layout/orgChart1"/>
    <dgm:cxn modelId="{531F38AC-379B-40AE-BF79-9A59B0EEB072}" type="presParOf" srcId="{911CAF66-2CB9-45ED-AF38-60FB7A67293E}" destId="{294862A2-3F67-4024-AF2A-172CC0E50DAB}" srcOrd="0" destOrd="0" presId="urn:microsoft.com/office/officeart/2005/8/layout/orgChart1"/>
    <dgm:cxn modelId="{2F5C3F4F-9FAD-4D1C-BBFF-431E20E24EA3}" type="presParOf" srcId="{294862A2-3F67-4024-AF2A-172CC0E50DAB}" destId="{8315935D-5FB0-4960-BB21-DD189069D6DB}" srcOrd="0" destOrd="0" presId="urn:microsoft.com/office/officeart/2005/8/layout/orgChart1"/>
    <dgm:cxn modelId="{593ABAEC-C495-4FD1-A75E-6E156978DB48}" type="presParOf" srcId="{294862A2-3F67-4024-AF2A-172CC0E50DAB}" destId="{6A935FB5-A41C-4FF1-959F-2C09897525A4}" srcOrd="1" destOrd="0" presId="urn:microsoft.com/office/officeart/2005/8/layout/orgChart1"/>
    <dgm:cxn modelId="{89B749B3-E2D3-43D3-B6C7-293E0ABD64DC}" type="presParOf" srcId="{911CAF66-2CB9-45ED-AF38-60FB7A67293E}" destId="{C71B027A-E15A-481E-A52A-8EFB50B19856}" srcOrd="1" destOrd="0" presId="urn:microsoft.com/office/officeart/2005/8/layout/orgChart1"/>
    <dgm:cxn modelId="{B1BF5266-5084-4A94-816F-745720957AB5}" type="presParOf" srcId="{C71B027A-E15A-481E-A52A-8EFB50B19856}" destId="{A40AE38D-56C7-4426-99F6-D9D4F9AC7525}" srcOrd="0" destOrd="0" presId="urn:microsoft.com/office/officeart/2005/8/layout/orgChart1"/>
    <dgm:cxn modelId="{56917A3E-4AE1-4A88-8EE9-DC6F95F32200}" type="presParOf" srcId="{C71B027A-E15A-481E-A52A-8EFB50B19856}" destId="{155516CF-9B11-4BFE-9206-99ECF95B1BAC}" srcOrd="1" destOrd="0" presId="urn:microsoft.com/office/officeart/2005/8/layout/orgChart1"/>
    <dgm:cxn modelId="{1943B805-8EC3-409D-85DA-11E1A44C54D6}" type="presParOf" srcId="{155516CF-9B11-4BFE-9206-99ECF95B1BAC}" destId="{EF02B3D7-8918-44B3-BA47-6FD71A2692DF}" srcOrd="0" destOrd="0" presId="urn:microsoft.com/office/officeart/2005/8/layout/orgChart1"/>
    <dgm:cxn modelId="{CF431937-C32B-4CF2-BABF-B40EC117A5B2}" type="presParOf" srcId="{EF02B3D7-8918-44B3-BA47-6FD71A2692DF}" destId="{E9DF6340-9756-4DD8-B118-8E597ADA5EBA}" srcOrd="0" destOrd="0" presId="urn:microsoft.com/office/officeart/2005/8/layout/orgChart1"/>
    <dgm:cxn modelId="{4A84CC1B-A1F6-44FC-AAE4-4A4B11784161}" type="presParOf" srcId="{EF02B3D7-8918-44B3-BA47-6FD71A2692DF}" destId="{8457B0B7-BD59-46C0-AC17-D44B8EE3A590}" srcOrd="1" destOrd="0" presId="urn:microsoft.com/office/officeart/2005/8/layout/orgChart1"/>
    <dgm:cxn modelId="{01F6B076-70DC-4E6E-8A32-10D703E90530}" type="presParOf" srcId="{155516CF-9B11-4BFE-9206-99ECF95B1BAC}" destId="{DC58E485-65B1-424A-9AFC-E2383BFCD425}" srcOrd="1" destOrd="0" presId="urn:microsoft.com/office/officeart/2005/8/layout/orgChart1"/>
    <dgm:cxn modelId="{891EA0F9-28B3-42A3-B268-918068D347DD}" type="presParOf" srcId="{155516CF-9B11-4BFE-9206-99ECF95B1BAC}" destId="{08782AE6-4709-4EC4-B96A-DB9FC8ADC8B1}" srcOrd="2" destOrd="0" presId="urn:microsoft.com/office/officeart/2005/8/layout/orgChart1"/>
    <dgm:cxn modelId="{D59FAB09-6CBA-4CEB-ADE8-3EDC772AFD09}" type="presParOf" srcId="{C71B027A-E15A-481E-A52A-8EFB50B19856}" destId="{A5A24EAF-7BC1-4A94-B277-CAF82A193251}" srcOrd="2" destOrd="0" presId="urn:microsoft.com/office/officeart/2005/8/layout/orgChart1"/>
    <dgm:cxn modelId="{35AD4ADB-AE85-4213-9C67-6535498E61CD}" type="presParOf" srcId="{C71B027A-E15A-481E-A52A-8EFB50B19856}" destId="{0324A9A1-53F9-43D6-A608-EDEF0BD069BB}" srcOrd="3" destOrd="0" presId="urn:microsoft.com/office/officeart/2005/8/layout/orgChart1"/>
    <dgm:cxn modelId="{AE941511-254E-4BD7-B9A4-4058F852B1DB}" type="presParOf" srcId="{0324A9A1-53F9-43D6-A608-EDEF0BD069BB}" destId="{E1B43CE4-2BB2-422A-8039-34437DA3A0BE}" srcOrd="0" destOrd="0" presId="urn:microsoft.com/office/officeart/2005/8/layout/orgChart1"/>
    <dgm:cxn modelId="{BAFFFCF0-CC75-4BC0-957B-1AEC365BE732}" type="presParOf" srcId="{E1B43CE4-2BB2-422A-8039-34437DA3A0BE}" destId="{A1E80AD6-4A1B-40F3-8402-13BAE6B5FCCF}" srcOrd="0" destOrd="0" presId="urn:microsoft.com/office/officeart/2005/8/layout/orgChart1"/>
    <dgm:cxn modelId="{A3483E3F-89D9-4341-A0D4-9E770CDC84DF}" type="presParOf" srcId="{E1B43CE4-2BB2-422A-8039-34437DA3A0BE}" destId="{16BB8E83-3096-4536-A5AB-C18E226FE9E3}" srcOrd="1" destOrd="0" presId="urn:microsoft.com/office/officeart/2005/8/layout/orgChart1"/>
    <dgm:cxn modelId="{51833435-B109-4151-A889-B88A33B12BAD}" type="presParOf" srcId="{0324A9A1-53F9-43D6-A608-EDEF0BD069BB}" destId="{31096EFD-FBEC-4EEC-98B7-70F0EF7E0D9D}" srcOrd="1" destOrd="0" presId="urn:microsoft.com/office/officeart/2005/8/layout/orgChart1"/>
    <dgm:cxn modelId="{5E3831B5-4BD0-4142-927E-22ADB8590BA9}" type="presParOf" srcId="{0324A9A1-53F9-43D6-A608-EDEF0BD069BB}" destId="{B7183D73-4B2D-482C-B5BD-090DCC1BCA55}" srcOrd="2" destOrd="0" presId="urn:microsoft.com/office/officeart/2005/8/layout/orgChart1"/>
    <dgm:cxn modelId="{C2F6F695-8052-4BA2-B20D-04A2B00EAF8A}" type="presParOf" srcId="{C71B027A-E15A-481E-A52A-8EFB50B19856}" destId="{48319B95-52F0-4387-9B0E-DDF85F5F5D01}" srcOrd="4" destOrd="0" presId="urn:microsoft.com/office/officeart/2005/8/layout/orgChart1"/>
    <dgm:cxn modelId="{9939D017-7519-4DE7-AE5A-EED01C1052F9}" type="presParOf" srcId="{C71B027A-E15A-481E-A52A-8EFB50B19856}" destId="{7EB1E777-B57F-49A2-B329-8C9470F17789}" srcOrd="5" destOrd="0" presId="urn:microsoft.com/office/officeart/2005/8/layout/orgChart1"/>
    <dgm:cxn modelId="{89D3148D-4774-483F-80C2-91CED048F675}" type="presParOf" srcId="{7EB1E777-B57F-49A2-B329-8C9470F17789}" destId="{BD1267D2-FC52-4502-8532-ADAE53C894D2}" srcOrd="0" destOrd="0" presId="urn:microsoft.com/office/officeart/2005/8/layout/orgChart1"/>
    <dgm:cxn modelId="{E476EA67-F715-4164-B190-449B37E89758}" type="presParOf" srcId="{BD1267D2-FC52-4502-8532-ADAE53C894D2}" destId="{EF980E61-5969-43BC-A97A-8FC0AE1A661B}" srcOrd="0" destOrd="0" presId="urn:microsoft.com/office/officeart/2005/8/layout/orgChart1"/>
    <dgm:cxn modelId="{626BE5A0-3E81-4A4A-B8A9-A16B4B235080}" type="presParOf" srcId="{BD1267D2-FC52-4502-8532-ADAE53C894D2}" destId="{D7550D66-1286-44CC-A46A-08EB3EDC36FE}" srcOrd="1" destOrd="0" presId="urn:microsoft.com/office/officeart/2005/8/layout/orgChart1"/>
    <dgm:cxn modelId="{35331434-C4D7-403F-A689-1CC5DC1399EB}" type="presParOf" srcId="{7EB1E777-B57F-49A2-B329-8C9470F17789}" destId="{02F0A4FF-2C58-49CB-B2FA-C8D93CE2FB0D}" srcOrd="1" destOrd="0" presId="urn:microsoft.com/office/officeart/2005/8/layout/orgChart1"/>
    <dgm:cxn modelId="{A0D9D7B3-5571-4589-A439-3A1081C7E753}" type="presParOf" srcId="{7EB1E777-B57F-49A2-B329-8C9470F17789}" destId="{154297CE-197C-41FF-AF9B-CA5F711FCE0D}" srcOrd="2" destOrd="0" presId="urn:microsoft.com/office/officeart/2005/8/layout/orgChart1"/>
    <dgm:cxn modelId="{9C76ADC2-F083-4618-AE35-395E724EC803}" type="presParOf" srcId="{911CAF66-2CB9-45ED-AF38-60FB7A67293E}" destId="{8ECD1670-CEB4-41C8-B401-F45FCCECE70B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19B95-52F0-4387-9B0E-DDF85F5F5D01}">
      <dsp:nvSpPr>
        <dsp:cNvPr id="0" name=""/>
        <dsp:cNvSpPr/>
      </dsp:nvSpPr>
      <dsp:spPr>
        <a:xfrm>
          <a:off x="4650672" y="1698479"/>
          <a:ext cx="2778095" cy="48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25"/>
              </a:lnTo>
              <a:lnTo>
                <a:pt x="2778095" y="235625"/>
              </a:lnTo>
              <a:lnTo>
                <a:pt x="2778095" y="48314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24EAF-7BC1-4A94-B277-CAF82A193251}">
      <dsp:nvSpPr>
        <dsp:cNvPr id="0" name=""/>
        <dsp:cNvSpPr/>
      </dsp:nvSpPr>
      <dsp:spPr>
        <a:xfrm>
          <a:off x="4344811" y="1698479"/>
          <a:ext cx="305861" cy="550208"/>
        </a:xfrm>
        <a:custGeom>
          <a:avLst/>
          <a:gdLst/>
          <a:ahLst/>
          <a:cxnLst/>
          <a:rect l="0" t="0" r="0" b="0"/>
          <a:pathLst>
            <a:path>
              <a:moveTo>
                <a:pt x="305861" y="0"/>
              </a:moveTo>
              <a:lnTo>
                <a:pt x="305861" y="302690"/>
              </a:lnTo>
              <a:lnTo>
                <a:pt x="0" y="302690"/>
              </a:lnTo>
              <a:lnTo>
                <a:pt x="0" y="55020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AE38D-56C7-4426-99F6-D9D4F9AC7525}">
      <dsp:nvSpPr>
        <dsp:cNvPr id="0" name=""/>
        <dsp:cNvSpPr/>
      </dsp:nvSpPr>
      <dsp:spPr>
        <a:xfrm>
          <a:off x="1272216" y="1698479"/>
          <a:ext cx="3378455" cy="533259"/>
        </a:xfrm>
        <a:custGeom>
          <a:avLst/>
          <a:gdLst/>
          <a:ahLst/>
          <a:cxnLst/>
          <a:rect l="0" t="0" r="0" b="0"/>
          <a:pathLst>
            <a:path>
              <a:moveTo>
                <a:pt x="3378455" y="0"/>
              </a:moveTo>
              <a:lnTo>
                <a:pt x="3378455" y="285741"/>
              </a:lnTo>
              <a:lnTo>
                <a:pt x="0" y="285741"/>
              </a:lnTo>
              <a:lnTo>
                <a:pt x="0" y="5332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935D-5FB0-4960-BB21-DD189069D6DB}">
      <dsp:nvSpPr>
        <dsp:cNvPr id="0" name=""/>
        <dsp:cNvSpPr/>
      </dsp:nvSpPr>
      <dsp:spPr>
        <a:xfrm>
          <a:off x="1764860" y="333817"/>
          <a:ext cx="5771625" cy="13646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Доходы бюджета </a:t>
          </a:r>
          <a:r>
            <a:rPr lang="ru-RU" sz="2800" kern="1200" dirty="0" smtClean="0">
              <a:solidFill>
                <a:schemeClr val="tx1"/>
              </a:solidFill>
            </a:rPr>
            <a:t>– поступающие в бюджет</a:t>
          </a:r>
        </a:p>
      </dsp:txBody>
      <dsp:txXfrm>
        <a:off x="1764860" y="333817"/>
        <a:ext cx="5771625" cy="1364661"/>
      </dsp:txXfrm>
    </dsp:sp>
    <dsp:sp modelId="{E9DF6340-9756-4DD8-B118-8E597ADA5EBA}">
      <dsp:nvSpPr>
        <dsp:cNvPr id="0" name=""/>
        <dsp:cNvSpPr/>
      </dsp:nvSpPr>
      <dsp:spPr>
        <a:xfrm>
          <a:off x="36677" y="2231738"/>
          <a:ext cx="2471078" cy="4036370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Налоговые доходы- </a:t>
          </a:r>
          <a:r>
            <a:rPr lang="ru-RU" sz="1400" kern="12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kern="1200" dirty="0"/>
        </a:p>
      </dsp:txBody>
      <dsp:txXfrm>
        <a:off x="36677" y="2231738"/>
        <a:ext cx="2471078" cy="4036370"/>
      </dsp:txXfrm>
    </dsp:sp>
    <dsp:sp modelId="{A1E80AD6-4A1B-40F3-8402-13BAE6B5FCCF}">
      <dsp:nvSpPr>
        <dsp:cNvPr id="0" name=""/>
        <dsp:cNvSpPr/>
      </dsp:nvSpPr>
      <dsp:spPr>
        <a:xfrm>
          <a:off x="2980303" y="2248688"/>
          <a:ext cx="2729015" cy="4008047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5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kern="1200" dirty="0" smtClean="0"/>
            <a:t>– платежи, которые включают в себя: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доходы от использования и продажи имущества;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плата от продажи права на заключения договоров аренды земельных участков;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-восстановительная стоимость зеленных насаждений;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Штрафы за нарушение законодательства;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-иные  неналоговые доходы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80303" y="2248688"/>
        <a:ext cx="2729015" cy="4008047"/>
      </dsp:txXfrm>
    </dsp:sp>
    <dsp:sp modelId="{EF980E61-5969-43BC-A97A-8FC0AE1A661B}">
      <dsp:nvSpPr>
        <dsp:cNvPr id="0" name=""/>
        <dsp:cNvSpPr/>
      </dsp:nvSpPr>
      <dsp:spPr>
        <a:xfrm>
          <a:off x="6096178" y="2181622"/>
          <a:ext cx="2665179" cy="4037961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kern="12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kern="1200" dirty="0"/>
        </a:p>
      </dsp:txBody>
      <dsp:txXfrm>
        <a:off x="6096178" y="2181622"/>
        <a:ext cx="2665179" cy="403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0029-5A2C-4139-82CC-4515DBD2A1C6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12BF-99BA-4975-B840-04322A3E8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12BF-99BA-4975-B840-04322A3E8D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040-F23C-4E1B-B22A-84D17A54E61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B43246EEE5A5522A85346E60E36C2BF4A4CC0DD4B867CC356E6682AA0440A180CACE0AFA59CF9613EB1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/index.php?title=%D0%A3%D0%BB%D0%B8%D1%86%D0%B0_%D0%92%D0%B0%D0%BB%D0%B8%D0%B5%D0%B2%D0%B0_(%D0%9A%D0%BE%D0%BC%D0%B0%D1%80%D0%BE%D0%B2%D0%BE)&amp;action=edit&amp;redlink=1" TargetMode="External"/><Relationship Id="rId18" Type="http://schemas.openxmlformats.org/officeDocument/2006/relationships/hyperlink" Target="https://ru.wikipedia.org/w/index.php?title=%D0%A3%D0%BB%D0%B8%D1%86%D0%B0_%D0%93%D1%80%D0%BE%D0%BC%D1%8B%D1%85%D0%B0%D0%BB%D0%BE%D0%B2%D0%B0&amp;action=edit&amp;redlink=1" TargetMode="External"/><Relationship Id="rId26" Type="http://schemas.openxmlformats.org/officeDocument/2006/relationships/hyperlink" Target="https://ru.wikipedia.org/w/index.php?title=%D0%9A%D0%B5%D0%BB%D0%BB%D0%BE%D0%BC%D1%8F%D0%BA%D1%81%D0%BA%D0%B0%D1%8F_%D1%83%D0%BB%D0%B8%D1%86%D0%B0&amp;action=edit&amp;redlink=1" TargetMode="External"/><Relationship Id="rId39" Type="http://schemas.openxmlformats.org/officeDocument/2006/relationships/hyperlink" Target="https://ru.wikipedia.org/w/index.php?title=%D0%A3%D0%BB%D0%B8%D1%86%D0%B0_%D0%9E%D1%81%D0%B8%D0%BF%D0%B5%D0%BD%D0%BA%D0%BE_(%D0%9A%D0%BE%D0%BC%D0%B0%D1%80%D0%BE%D0%B2%D0%BE)&amp;action=edit&amp;redlink=1" TargetMode="External"/><Relationship Id="rId21" Type="http://schemas.openxmlformats.org/officeDocument/2006/relationships/hyperlink" Target="https://ru.wikipedia.org/w/index.php?title=3-%D1%8F_%D0%94%D0%B0%D1%87%D0%BD%D0%B0%D1%8F_%D1%83%D0%BB%D0%B8%D1%86%D0%B0_(%D0%9A%D0%BE%D0%BC%D0%B0%D1%80%D0%BE%D0%B2%D0%BE)&amp;action=edit&amp;redlink=1" TargetMode="External"/><Relationship Id="rId34" Type="http://schemas.openxmlformats.org/officeDocument/2006/relationships/hyperlink" Target="https://ru.wikipedia.org/w/index.php?title=%D0%9B%D0%BE%D0%BC%D0%B0%D0%BD%D0%B0%D1%8F_%D1%83%D0%BB%D0%B8%D1%86%D0%B0_(%D0%9A%D0%BE%D0%BC%D0%B0%D1%80%D0%BE%D0%B2%D0%BE)&amp;action=edit&amp;redlink=1" TargetMode="External"/><Relationship Id="rId42" Type="http://schemas.openxmlformats.org/officeDocument/2006/relationships/hyperlink" Target="https://ru.wikipedia.org/w/index.php?title=%D0%9F%D0%B8%D0%BE%D0%BD%D0%B5%D1%80%D1%81%D0%BA%D0%B0%D1%8F_%D1%83%D0%BB%D0%B8%D1%86%D0%B0_(%D0%9A%D0%BE%D0%BC%D0%B0%D1%80%D0%BE%D0%B2%D0%BE)&amp;action=edit&amp;redlink=1" TargetMode="External"/><Relationship Id="rId47" Type="http://schemas.openxmlformats.org/officeDocument/2006/relationships/hyperlink" Target="https://ru.wikipedia.org/w/index.php?title=%D0%A1%D0%B0%D0%BF%D1%91%D1%80%D0%BD%D0%B0%D1%8F_%D1%83%D0%BB%D0%B8%D1%86%D0%B0_(%D0%9A%D0%BE%D0%BC%D0%B0%D1%80%D0%BE%D0%B2%D0%BE)&amp;action=edit&amp;redlink=1" TargetMode="External"/><Relationship Id="rId50" Type="http://schemas.openxmlformats.org/officeDocument/2006/relationships/hyperlink" Target="https://ru.wikipedia.org/w/index.php?title=%D0%A1%D0%BE%D0%B2%D0%B5%D1%82%D1%81%D0%BA%D0%B0%D1%8F_%D1%83%D0%BB%D0%B8%D1%86%D0%B0_(%D0%9A%D0%BE%D0%BC%D0%B0%D1%80%D0%BE%D0%B2%D0%BE)&amp;action=edit&amp;redlink=1" TargetMode="External"/><Relationship Id="rId55" Type="http://schemas.openxmlformats.org/officeDocument/2006/relationships/hyperlink" Target="https://ru.wikipedia.org/w/index.php?title=%D0%A3%D0%BB%D0%B8%D1%86%D0%B0_%D0%A7%D0%BA%D0%B0%D0%BB%D0%BE%D0%B2%D0%B0_(%D0%9A%D0%BE%D0%BC%D0%B0%D1%80%D0%BE%D0%B2%D0%BE)&amp;action=edit&amp;redlink=1" TargetMode="External"/><Relationship Id="rId63" Type="http://schemas.openxmlformats.org/officeDocument/2006/relationships/hyperlink" Target="https://ru.wikipedia.org/w/index.php?title=2-%D0%B9_%D0%94%D0%B0%D1%87%D0%BD%D1%8B%D0%B9_%D0%BF%D0%B5%D1%80%D0%B5%D1%83%D0%BB%D0%BE%D0%BA_(%D0%9A%D0%BE%D0%BC%D0%B0%D1%80%D0%BE%D0%B2%D0%BE)&amp;action=edit&amp;redlink=1" TargetMode="External"/><Relationship Id="rId68" Type="http://schemas.openxmlformats.org/officeDocument/2006/relationships/hyperlink" Target="https://ru.wikipedia.org/w/index.php?title=%D0%9A%D0%BE%D1%80%D0%BE%D0%B1%D0%BA%D0%BE%D0%B2_%D0%BF%D0%B5%D1%80%D0%B5%D1%83%D0%BB%D0%BE%D0%BA&amp;action=edit&amp;redlink=1" TargetMode="External"/><Relationship Id="rId76" Type="http://schemas.openxmlformats.org/officeDocument/2006/relationships/hyperlink" Target="https://ru.wikipedia.org/w/index.php?title=%D0%9F%D0%B5%D1%80%D0%B5%D1%83%D0%BB%D0%BE%D0%BA_%D0%9E%D1%82%D0%B4%D1%8B%D1%85%D0%B0_(%D0%9A%D0%BE%D0%BC%D0%B0%D1%80%D0%BE%D0%B2%D0%BE)&amp;action=edit&amp;redlink=1" TargetMode="External"/><Relationship Id="rId84" Type="http://schemas.openxmlformats.org/officeDocument/2006/relationships/hyperlink" Target="https://ru.wikipedia.org/w/index.php?title=5-%D1%8F_%D0%B0%D0%BB%D0%BB%D0%B5%D1%8F_(%D0%9A%D0%BE%D0%BC%D0%B0%D1%80%D0%BE%D0%B2%D0%BE)&amp;action=edit&amp;redlink=1" TargetMode="External"/><Relationship Id="rId89" Type="http://schemas.openxmlformats.org/officeDocument/2006/relationships/image" Target="../media/image4.jpeg"/><Relationship Id="rId7" Type="http://schemas.openxmlformats.org/officeDocument/2006/relationships/hyperlink" Target="https://ru.wikipedia.org/wiki/%D0%92%D1%8B%D0%B1%D0%BE%D1%80%D0%B3%D1%81%D0%BA%D0%B8%D0%B9_%D1%80%D0%B0%D0%B9%D0%BE%D0%BD_%D0%9B%D0%B5%D0%BD%D0%B8%D0%BD%D0%B3%D1%80%D0%B0%D0%B4%D1%81%D0%BA%D0%BE%D0%B9_%D0%BE%D0%B1%D0%BB%D0%B0%D1%81%D1%82%D0%B8" TargetMode="External"/><Relationship Id="rId71" Type="http://schemas.openxmlformats.org/officeDocument/2006/relationships/hyperlink" Target="https://ru.wikipedia.org/w/index.php?title=2-%D0%B9_%D0%9A%D1%83%D1%80%D0%BE%D1%80%D1%82%D0%BD%D1%8B%D0%B9_%D0%BF%D0%B5%D1%80%D0%B5%D1%83%D0%BB%D0%BE%D0%BA_(%D0%9A%D0%BE%D0%BC%D0%B0%D1%80%D0%BE%D0%B2%D0%BE)&amp;action=edit&amp;redlink=1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/index.php?title=%D0%92%D1%8B%D0%B1%D0%BE%D1%80%D0%B3%D1%81%D0%BA%D0%B0%D1%8F_%D1%83%D0%BB%D0%B8%D1%86%D0%B0_(%D0%9A%D0%BE%D0%BC%D0%B0%D1%80%D0%BE%D0%B2%D0%BE)&amp;action=edit&amp;redlink=1" TargetMode="External"/><Relationship Id="rId29" Type="http://schemas.openxmlformats.org/officeDocument/2006/relationships/hyperlink" Target="https://ru.wikipedia.org/w/index.php?title=%D0%9A%D1%83%D0%B4%D1%80%D0%B8%D0%BD%D1%81%D0%BA%D0%B0%D1%8F_%D1%83%D0%BB%D0%B8%D1%86%D0%B0_(%D0%9A%D0%BE%D0%BC%D0%B0%D1%80%D0%BE%D0%B2%D0%BE)&amp;action=edit&amp;redlink=1" TargetMode="External"/><Relationship Id="rId11" Type="http://schemas.openxmlformats.org/officeDocument/2006/relationships/hyperlink" Target="https://ru.wikipedia.org/w/index.php?title=%D0%A3%D0%BB%D0%B8%D1%86%D0%B0_%D0%90%D0%BA%D0%B0%D0%B4%D0%B5%D0%BC%D0%B8%D0%BA%D0%BE%D0%B2_(%D0%9A%D0%BE%D0%BC%D0%B0%D1%80%D0%BE%D0%B2%D0%BE)&amp;action=edit&amp;redlink=1" TargetMode="External"/><Relationship Id="rId24" Type="http://schemas.openxmlformats.org/officeDocument/2006/relationships/hyperlink" Target="https://ru.wikipedia.org/w/index.php?title=%D0%A3%D0%BB%D0%B8%D1%86%D0%B0_%D0%94%D1%80%D1%83%D0%B6%D0%B1%D1%8B_(%D0%9A%D0%BE%D0%BC%D0%B0%D1%80%D0%BE%D0%B2%D0%BE)&amp;action=edit&amp;redlink=1" TargetMode="External"/><Relationship Id="rId32" Type="http://schemas.openxmlformats.org/officeDocument/2006/relationships/hyperlink" Target="https://ru.wikipedia.org/w/index.php?title=%D0%9B%D0%B5%D0%BD%D0%B8%D0%BD%D0%B3%D1%80%D0%B0%D0%B4%D1%81%D0%BA%D0%B0%D1%8F_%D1%83%D0%BB%D0%B8%D1%86%D0%B0_(%D0%9A%D0%BE%D0%BC%D0%B0%D1%80%D0%BE%D0%B2%D0%BE)&amp;action=edit&amp;redlink=1" TargetMode="External"/><Relationship Id="rId37" Type="http://schemas.openxmlformats.org/officeDocument/2006/relationships/hyperlink" Target="https://ru.wikipedia.org/w/index.php?title=%D0%9E%D0%B7%D1%91%D1%80%D0%BD%D0%B0%D1%8F_%D1%83%D0%BB%D0%B8%D1%86%D0%B0_(%D0%9A%D0%BE%D0%BC%D0%B0%D1%80%D0%BE%D0%B2%D0%BE)&amp;action=edit&amp;redlink=1" TargetMode="External"/><Relationship Id="rId40" Type="http://schemas.openxmlformats.org/officeDocument/2006/relationships/hyperlink" Target="https://ru.wikipedia.org/w/index.php?title=%D0%A3%D0%BB%D0%B8%D1%86%D0%B0_%D0%9E%D1%82%D0%B4%D1%8B%D1%85%D0%B0_(%D0%9A%D0%BE%D0%BC%D0%B0%D1%80%D0%BE%D0%B2%D0%BE)&amp;action=edit&amp;redlink=1" TargetMode="External"/><Relationship Id="rId45" Type="http://schemas.openxmlformats.org/officeDocument/2006/relationships/hyperlink" Target="https://ru.wikipedia.org/w/index.php?title=%D0%9F%D1%80%D0%B8%D0%B2%D0%BE%D0%BA%D0%B7%D0%B0%D0%BB%D1%8C%D0%BD%D0%B0%D1%8F_%D1%83%D0%BB%D0%B8%D1%86%D0%B0_(%D0%9A%D0%BE%D0%BC%D0%B0%D1%80%D0%BE%D0%B2%D0%BE)&amp;action=edit&amp;redlink=1" TargetMode="External"/><Relationship Id="rId53" Type="http://schemas.openxmlformats.org/officeDocument/2006/relationships/hyperlink" Target="https://ru.wikipedia.org/w/index.php?title=%D0%A3%D0%BB%D0%B8%D1%86%D0%B0_%D0%A2%D0%B0%D0%BD%D0%BA%D0%B8%D1%81%D1%82%D0%BE%D0%B2_(%D0%9A%D0%BE%D0%BC%D0%B0%D1%80%D0%BE%D0%B2%D0%BE)&amp;action=edit&amp;redlink=1" TargetMode="External"/><Relationship Id="rId5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2" TargetMode="External"/><Relationship Id="rId66" Type="http://schemas.openxmlformats.org/officeDocument/2006/relationships/hyperlink" Target="https://ru.wikipedia.org/w/index.php?title=6-%D0%B9_%D0%94%D0%B0%D1%87%D0%BD%D1%8B%D0%B9_%D0%BF%D0%B5%D1%80%D0%B5%D1%83%D0%BB%D0%BE%D0%BA_(%D0%9A%D0%BE%D0%BC%D0%B0%D1%80%D0%BE%D0%B2%D0%BE)&amp;action=edit&amp;redlink=1" TargetMode="External"/><Relationship Id="rId74" Type="http://schemas.openxmlformats.org/officeDocument/2006/relationships/hyperlink" Target="https://ru.wikipedia.org/w/index.php?title=%D0%9F%D0%B5%D1%80%D0%B5%D1%83%D0%BB%D0%BE%D0%BA_%D0%9E%D1%81%D0%B8%D0%BF%D0%B5%D0%BD%D0%BA%D0%BE_(%D0%9A%D0%BE%D0%BC%D0%B0%D1%80%D0%BE%D0%B2%D0%BE)&amp;action=edit&amp;redlink=1" TargetMode="External"/><Relationship Id="rId79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4" TargetMode="External"/><Relationship Id="rId87" Type="http://schemas.openxmlformats.org/officeDocument/2006/relationships/hyperlink" Target="https://ru.wikipedia.org/wiki/%D0%9F%D1%80%D0%B8%D0%BC%D0%BE%D1%80%D1%81%D0%BA%D0%BE%D0%B5_%D1%88%D0%BE%D1%81%D1%81%D0%B5_(%D0%A1%D0%B0%D0%BD%D0%BA%D1%82-%D0%9F%D0%B5%D1%82%D0%B5%D1%80%D0%B1%D1%83%D1%80%D0%B3)" TargetMode="External"/><Relationship Id="rId5" Type="http://schemas.openxmlformats.org/officeDocument/2006/relationships/hyperlink" Target="https://ru.wikipedia.org/wiki/%D0%9F%D1%80%D0%B8%D0%BC%D0%BE%D1%80%D1%81%D0%BA%D0%BE%D0%B5_%D1%88%D0%BE%D1%81%D1%81%D0%B5" TargetMode="External"/><Relationship Id="rId61" Type="http://schemas.openxmlformats.org/officeDocument/2006/relationships/hyperlink" Target="https://ru.wikipedia.org/w/index.php?title=%D0%9B%D0%B5%D1%81%D0%BD%D0%BE%D0%B9_%D0%BF%D1%80%D0%BE%D1%81%D0%BF%D0%B5%D0%BA%D1%82_(%D0%9A%D0%BE%D0%BC%D0%B0%D1%80%D0%BE%D0%B2%D0%BE)&amp;action=edit&amp;redlink=1" TargetMode="External"/><Relationship Id="rId82" Type="http://schemas.openxmlformats.org/officeDocument/2006/relationships/hyperlink" Target="https://ru.wikipedia.org/w/index.php?title=3-%D1%8F_%D0%B0%D0%BB%D0%BB%D0%B5%D1%8F_(%D0%9A%D0%BE%D0%BC%D0%B0%D1%80%D0%BE%D0%B2%D0%BE)&amp;action=edit&amp;redlink=1" TargetMode="External"/><Relationship Id="rId19" Type="http://schemas.openxmlformats.org/officeDocument/2006/relationships/hyperlink" Target="https://ru.wikipedia.org/w/index.php?title=1-%D1%8F_%D0%94%D0%B0%D1%87%D0%BD%D0%B0%D1%8F_%D1%83%D0%BB%D0%B8%D1%86%D0%B0_(%D0%9A%D0%BE%D0%BC%D0%B0%D1%80%D0%BE%D0%B2%D0%BE)&amp;action=edit&amp;redlink=1" TargetMode="External"/><Relationship Id="rId4" Type="http://schemas.openxmlformats.org/officeDocument/2006/relationships/hyperlink" Target="https://ru.wikipedia.org/wiki/%D0%97%D0%B5%D0%BB%D0%B5%D0%BD%D0%BE%D0%B3%D0%BE%D1%80%D1%81%D0%BA_(%D0%A1%D0%B0%D0%BD%D0%BA%D1%82-%D0%9F%D0%B5%D1%82%D0%B5%D1%80%D0%B1%D1%83%D1%80%D0%B3)" TargetMode="External"/><Relationship Id="rId9" Type="http://schemas.openxmlformats.org/officeDocument/2006/relationships/hyperlink" Target="https://ru.wikipedia.org/wiki/%D0%9A%D0%BE%D0%BC%D0%B0%D1%80%D0%BE%D0%B2%D1%81%D0%BA%D0%B8%D0%B9_%D0%B1%D0%B5%D1%80%D0%B5%D0%B3" TargetMode="External"/><Relationship Id="rId14" Type="http://schemas.openxmlformats.org/officeDocument/2006/relationships/hyperlink" Target="https://ru.wikipedia.org/w/index.php?title=%D0%A3%D0%BB%D0%B8%D1%86%D0%B0_%D0%92%D0%B0%D1%81%D0%B8%D0%BB%D1%8C%D0%B5%D0%B2%D0%B0_(%D0%9A%D0%BE%D0%BC%D0%B0%D1%80%D0%BE%D0%B2%D0%BE)&amp;action=edit&amp;redlink=1" TargetMode="External"/><Relationship Id="rId22" Type="http://schemas.openxmlformats.org/officeDocument/2006/relationships/hyperlink" Target="https://ru.wikipedia.org/w/index.php?title=4-%D1%8F_%D0%94%D0%B0%D1%87%D0%BD%D0%B0%D1%8F_%D1%83%D0%BB%D0%B8%D1%86%D0%B0_(%D0%9A%D0%BE%D0%BC%D0%B0%D1%80%D0%BE%D0%B2%D0%BE)&amp;action=edit&amp;redlink=1" TargetMode="External"/><Relationship Id="rId27" Type="http://schemas.openxmlformats.org/officeDocument/2006/relationships/hyperlink" Target="https://ru.wikipedia.org/w/index.php?title=%D0%9A%D0%BE%D1%81%D0%B0%D1%8F_%D1%83%D0%BB%D0%B8%D1%86%D0%B0_(%D0%9A%D0%BE%D0%BC%D0%B0%D1%80%D0%BE%D0%B2%D0%BE)&amp;action=edit&amp;redlink=1" TargetMode="External"/><Relationship Id="rId30" Type="http://schemas.openxmlformats.org/officeDocument/2006/relationships/hyperlink" Target="https://ru.wikipedia.org/w/index.php?title=%D0%9A%D1%83%D1%80%D0%BE%D1%80%D1%82%D0%BD%D0%B0%D1%8F_%D1%83%D0%BB%D0%B8%D1%86%D0%B0_(%D0%9A%D0%BE%D0%BC%D0%B0%D1%80%D0%BE%D0%B2%D0%BE)&amp;action=edit&amp;redlink=1" TargetMode="External"/><Relationship Id="rId35" Type="http://schemas.openxmlformats.org/officeDocument/2006/relationships/hyperlink" Target="https://ru.wikipedia.org/w/index.php?title=%D0%A3%D0%BB%D0%B8%D1%86%D0%B0_%D0%9B%D0%BE%D0%BC%D0%BE%D0%BD%D0%BE%D1%81%D0%BE%D0%B2%D0%B0_(%D0%9A%D0%BE%D0%BC%D0%B0%D1%80%D0%BE%D0%B2%D0%BE)&amp;action=edit&amp;redlink=1" TargetMode="External"/><Relationship Id="rId43" Type="http://schemas.openxmlformats.org/officeDocument/2006/relationships/hyperlink" Target="https://ru.wikipedia.org/w/index.php?title=%D0%9F%D0%BE%D0%B3%D1%80%D0%B0%D0%BD%D0%B8%D1%87%D0%BD%D0%B0%D1%8F_%D1%83%D0%BB%D0%B8%D1%86%D0%B0_(%D0%9A%D0%BE%D0%BC%D0%B0%D1%80%D0%BE%D0%B2%D0%BE)&amp;action=edit&amp;redlink=1" TargetMode="External"/><Relationship Id="rId48" Type="http://schemas.openxmlformats.org/officeDocument/2006/relationships/hyperlink" Target="https://ru.wikipedia.org/w/index.php?title=%D0%A3%D0%BB%D0%B8%D1%86%D0%B0_%D0%A1%D0%B2%D1%8F%D0%B7%D0%B8_(%D0%9A%D0%BE%D0%BC%D0%B0%D1%80%D0%BE%D0%B2%D0%BE)&amp;action=edit&amp;redlink=1" TargetMode="External"/><Relationship Id="rId56" Type="http://schemas.openxmlformats.org/officeDocument/2006/relationships/hyperlink" Target="https://ru.wikipedia.org/w/index.php?title=%D0%A8%D0%BA%D0%BE%D0%BB%D1%8C%D0%BD%D0%B0%D1%8F_%D1%83%D0%BB%D0%B8%D1%86%D0%B0_(%D0%9A%D0%BE%D0%BC%D0%B0%D1%80%D0%BE%D0%B2%D0%BE)&amp;action=edit&amp;redlink=1" TargetMode="External"/><Relationship Id="rId64" Type="http://schemas.openxmlformats.org/officeDocument/2006/relationships/hyperlink" Target="https://ru.wikipedia.org/w/index.php?title=4-%D0%B9_%D0%94%D0%B0%D1%87%D0%BD%D1%8B%D0%B9_%D0%BF%D0%B5%D1%80%D0%B5%D1%83%D0%BB%D0%BE%D0%BA_(%D0%9A%D0%BE%D0%BC%D0%B0%D1%80%D0%BE%D0%B2%D0%BE)&amp;action=edit&amp;redlink=1" TargetMode="External"/><Relationship Id="rId69" Type="http://schemas.openxmlformats.org/officeDocument/2006/relationships/hyperlink" Target="https://ru.wikipedia.org/w/index.php?title=%D0%9A%D1%83%D0%B4%D1%80%D0%B8%D0%BD%D1%81%D0%BA%D0%B8%D0%B9_%D0%BF%D0%B5%D1%80%D0%B5%D1%83%D0%BB%D0%BE%D0%BA_(%D0%9A%D0%BE%D0%BC%D0%B0%D1%80%D0%BE%D0%B2%D0%BE)&amp;action=edit&amp;redlink=1" TargetMode="External"/><Relationship Id="rId77" Type="http://schemas.openxmlformats.org/officeDocument/2006/relationships/hyperlink" Target="https://ru.wikipedia.org/w/index.php?title=%D0%A1%D0%B0%D0%BF%D1%91%D1%80%D0%BD%D1%8B%D0%B9_%D0%BF%D0%B5%D1%80%D0%B5%D1%83%D0%BB%D0%BE%D0%BA_(%D0%9A%D0%BE%D0%BC%D0%B0%D1%80%D0%BE%D0%B2%D0%BE)&amp;action=edit&amp;redlink=1" TargetMode="External"/><Relationship Id="rId8" Type="http://schemas.openxmlformats.org/officeDocument/2006/relationships/hyperlink" Target="https://ru.wikipedia.org/wiki/%D0%A0%D0%B5%D0%BF%D0%B8%D0%BD%D0%BE_(%D0%A1%D0%B0%D0%BD%D0%BA%D1%82-%D0%9F%D0%B5%D1%82%D0%B5%D1%80%D0%B1%D1%83%D1%80%D0%B3)" TargetMode="External"/><Relationship Id="rId51" Type="http://schemas.openxmlformats.org/officeDocument/2006/relationships/hyperlink" Target="https://ru.wikipedia.org/w/index.php?title=%D0%A1%D0%BE%D1%81%D0%BD%D0%BE%D0%B2%D0%B0%D1%8F_%D1%83%D0%BB%D0%B8%D1%86%D0%B0_(%D0%9A%D0%BE%D0%BC%D0%B0%D1%80%D0%BE%D0%B2%D0%BE)&amp;action=edit&amp;redlink=1" TargetMode="External"/><Relationship Id="rId72" Type="http://schemas.openxmlformats.org/officeDocument/2006/relationships/hyperlink" Target="https://ru.wikipedia.org/w/index.php?title=3-%D0%B9_%D0%9A%D1%83%D1%80%D0%BE%D1%80%D1%82%D0%BD%D1%8B%D0%B9_%D0%BF%D0%B5%D1%80%D0%B5%D1%83%D0%BB%D0%BE%D0%BA&amp;action=edit&amp;redlink=1" TargetMode="External"/><Relationship Id="rId80" Type="http://schemas.openxmlformats.org/officeDocument/2006/relationships/hyperlink" Target="https://ru.wikipedia.org/w/index.php?title=1-%D1%8F_%D0%B0%D0%BB%D0%BB%D0%B5%D1%8F_(%D0%9A%D0%BE%D0%BC%D0%B0%D1%80%D0%BE%D0%B2%D0%BE)&amp;action=edit&amp;redlink=1" TargetMode="External"/><Relationship Id="rId85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5" TargetMode="External"/><Relationship Id="rId3" Type="http://schemas.openxmlformats.org/officeDocument/2006/relationships/hyperlink" Target="https://ru.wikipedia.org/wiki/%D0%A4%D0%B8%D0%BD%D1%81%D0%BA%D0%B8%D0%B9_%D0%B7%D0%B0%D0%BB%D0%B8%D0%B2" TargetMode="External"/><Relationship Id="rId12" Type="http://schemas.openxmlformats.org/officeDocument/2006/relationships/hyperlink" Target="https://ru.wikipedia.org/w/index.php?title=%D0%A3%D0%BB%D0%B8%D1%86%D0%B0_%D0%90%D1%80%D1%82%D0%B8%D0%BB%D0%BB%D0%B5%D1%80%D0%B8%D1%81%D1%82%D0%BE%D0%B2_(%D0%9A%D0%BE%D0%BC%D0%B0%D1%80%D0%BE%D0%B2%D0%BE)&amp;action=edit&amp;redlink=1" TargetMode="External"/><Relationship Id="rId17" Type="http://schemas.openxmlformats.org/officeDocument/2006/relationships/hyperlink" Target="https://ru.wikipedia.org/w/index.php?title=%D0%93%D0%BE%D1%80%D0%BD%D0%B0%D1%8F_%D1%83%D0%BB%D0%B8%D1%86%D0%B0_(%D0%9A%D0%BE%D0%BC%D0%B0%D1%80%D0%BE%D0%B2%D0%BE)&amp;action=edit&amp;redlink=1" TargetMode="External"/><Relationship Id="rId25" Type="http://schemas.openxmlformats.org/officeDocument/2006/relationships/hyperlink" Target="https://ru.wikipedia.org/w/index.php?title=%D0%9A%D0%B0%D0%B2%D0%B0%D0%BB%D0%B5%D1%80%D0%B8%D0%B9%D1%81%D0%BA%D0%B0%D1%8F_%D1%83%D0%BB%D0%B8%D1%86%D0%B0_(%D0%9A%D0%BE%D0%BC%D0%B0%D1%80%D0%BE%D0%B2%D0%BE)&amp;action=edit&amp;redlink=1" TargetMode="External"/><Relationship Id="rId33" Type="http://schemas.openxmlformats.org/officeDocument/2006/relationships/hyperlink" Target="https://ru.wikipedia.org/w/index.php?title=%D0%9B%D0%B5%D1%81%D0%BD%D0%B0%D1%8F_%D1%83%D0%BB%D0%B8%D1%86%D0%B0_(%D0%9A%D0%BE%D0%BC%D0%B0%D1%80%D0%BE%D0%B2%D0%BE)&amp;action=edit&amp;redlink=1" TargetMode="External"/><Relationship Id="rId38" Type="http://schemas.openxmlformats.org/officeDocument/2006/relationships/hyperlink" Target="https://ru.wikipedia.org/w/index.php?title=%D0%9E%D0%BA%D1%82%D1%8F%D0%B1%D1%80%D1%8C%D1%81%D0%BA%D0%B0%D1%8F_%D1%83%D0%BB%D0%B8%D1%86%D0%B0_(%D0%9A%D0%BE%D0%BC%D0%B0%D1%80%D0%BE%D0%B2%D0%BE)&amp;action=edit&amp;redlink=1" TargetMode="External"/><Relationship Id="rId46" Type="http://schemas.openxmlformats.org/officeDocument/2006/relationships/hyperlink" Target="https://ru.wikipedia.org/w/index.php?title=%D0%A3%D0%BB%D0%B8%D1%86%D0%B0_%D0%9F%D1%83%D1%88%D0%BA%D0%B8%D0%BD%D0%B0_(%D0%9A%D0%BE%D0%BC%D0%B0%D1%80%D0%BE%D0%B2%D0%BE)&amp;action=edit&amp;redlink=1" TargetMode="External"/><Relationship Id="rId59" Type="http://schemas.openxmlformats.org/officeDocument/2006/relationships/hyperlink" Target="https://ru.wikipedia.org/w/index.php?title=%D0%91%D0%BE%D0%BB%D1%8C%D1%88%D0%BE%D0%B9_%D0%BF%D1%80%D0%BE%D1%81%D0%BF%D0%B5%D0%BA%D1%82_(%D0%9A%D0%BE%D0%BC%D0%B0%D1%80%D0%BE%D0%B2%D0%BE)&amp;action=edit&amp;redlink=1" TargetMode="External"/><Relationship Id="rId67" Type="http://schemas.openxmlformats.org/officeDocument/2006/relationships/hyperlink" Target="https://ru.wikipedia.org/w/index.php?title=%D0%9F%D0%B5%D1%80%D0%B5%D1%83%D0%BB%D0%BE%D0%BA_%D0%98%D0%BB%D1%8C%D0%B8%D1%87%D0%B0_(%D0%9A%D0%BE%D0%BC%D0%B0%D1%80%D0%BE%D0%B2%D0%BE)&amp;action=edit&amp;redlink=1" TargetMode="External"/><Relationship Id="rId20" Type="http://schemas.openxmlformats.org/officeDocument/2006/relationships/hyperlink" Target="https://ru.wikipedia.org/w/index.php?title=2-%D1%8F_%D0%94%D0%B0%D1%87%D0%BD%D0%B0%D1%8F_%D1%83%D0%BB%D0%B8%D1%86%D0%B0_(%D0%9A%D0%BE%D0%BC%D0%B0%D1%80%D0%BE%D0%B2%D0%BE)&amp;action=edit&amp;redlink=1" TargetMode="External"/><Relationship Id="rId41" Type="http://schemas.openxmlformats.org/officeDocument/2006/relationships/hyperlink" Target="https://ru.wikipedia.org/w/index.php?title=%D0%A3%D0%BB%D0%B8%D1%86%D0%B0_%D0%9E%D1%81%D1%82%D1%80%D0%BE%D0%B2%D1%81%D0%BA%D0%BE%D0%B3%D0%BE_(%D0%9A%D0%BE%D0%BC%D0%B0%D1%80%D0%BE%D0%B2%D0%BE)&amp;action=edit&amp;redlink=1" TargetMode="External"/><Relationship Id="rId54" Type="http://schemas.openxmlformats.org/officeDocument/2006/relationships/hyperlink" Target="https://ru.wikipedia.org/w/index.php?title=%D0%A6%D0%B2%D0%B5%D1%82%D0%BE%D1%87%D0%BD%D0%B0%D1%8F_%D1%83%D0%BB%D0%B8%D1%86%D0%B0_(%D0%9A%D0%BE%D0%BC%D0%B0%D1%80%D0%BE%D0%B2%D0%BE)&amp;action=edit&amp;redlink=1" TargetMode="External"/><Relationship Id="rId62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3" TargetMode="External"/><Relationship Id="rId70" Type="http://schemas.openxmlformats.org/officeDocument/2006/relationships/hyperlink" Target="https://ru.wikipedia.org/w/index.php?title=1-%D0%B9_%D0%9A%D1%83%D1%80%D0%BE%D1%80%D1%82%D0%BD%D1%8B%D0%B9_%D0%BF%D0%B5%D1%80%D0%B5%D1%83%D0%BB%D0%BE%D0%BA_(%D0%9A%D0%BE%D0%BC%D0%B0%D1%80%D0%BE%D0%B2%D0%BE)&amp;action=edit&amp;redlink=1" TargetMode="External"/><Relationship Id="rId75" Type="http://schemas.openxmlformats.org/officeDocument/2006/relationships/hyperlink" Target="https://ru.wikipedia.org/w/index.php?title=%D0%9F%D0%B5%D1%80%D0%B5%D1%83%D0%BB%D0%BE%D0%BA_%D0%9E%D1%81%D1%82%D1%80%D0%BE%D0%B2%D1%81%D0%BA%D0%BE%D0%B3%D0%BE_(%D0%9A%D0%BE%D0%BC%D0%B0%D1%80%D0%BE%D0%B2%D0%BE)&amp;action=edit&amp;redlink=1" TargetMode="External"/><Relationship Id="rId83" Type="http://schemas.openxmlformats.org/officeDocument/2006/relationships/hyperlink" Target="https://ru.wikipedia.org/w/index.php?title=4-%D1%8F_%D0%B0%D0%BB%D0%BB%D0%B5%D1%8F_(%D0%9A%D0%BE%D0%BC%D0%B0%D1%80%D0%BE%D0%B2%D0%BE)&amp;action=edit&amp;redlink=1" TargetMode="External"/><Relationship Id="rId8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9%D1%83%D1%87%D1%8C%D0%B5_(%D0%BE%D0%B7%D0%B5%D1%80%D0%BE,_%D0%9A%D0%BE%D0%BC%D0%B0%D1%80%D0%BE%D0%B2%D0%BE)" TargetMode="External"/><Relationship Id="rId15" Type="http://schemas.openxmlformats.org/officeDocument/2006/relationships/hyperlink" Target="https://ru.wikipedia.org/w/index.php?title=%D0%A3%D0%BB%D0%B8%D1%86%D0%B0_%D0%92%D0%BE%D0%B4%D0%BE%D0%BF%D1%8C%D1%8F%D0%BD%D0%BE%D0%B2%D0%B0_(%D0%9A%D0%BE%D0%BC%D0%B0%D1%80%D0%BE%D0%B2%D0%BE)&amp;action=edit&amp;redlink=1" TargetMode="External"/><Relationship Id="rId23" Type="http://schemas.openxmlformats.org/officeDocument/2006/relationships/hyperlink" Target="https://ru.wikipedia.org/w/index.php?title=5-%D1%8F_%D0%94%D0%B0%D1%87%D0%BD%D0%B0%D1%8F_%D1%83%D0%BB%D0%B8%D1%86%D0%B0_(%D0%9A%D0%BE%D0%BC%D0%B0%D1%80%D0%BE%D0%B2%D0%BE)&amp;action=edit&amp;redlink=1" TargetMode="External"/><Relationship Id="rId28" Type="http://schemas.openxmlformats.org/officeDocument/2006/relationships/hyperlink" Target="https://ru.wikipedia.org/w/index.php?title=%D0%A3%D0%BB%D0%B8%D1%86%D0%B0_%D0%9A%D1%80%D0%B8%D0%B2%D1%86%D0%BE%D0%B2%D0%B0_(%D0%9A%D0%BE%D0%BC%D0%B0%D1%80%D0%BE%D0%B2%D0%BE)&amp;action=edit&amp;redlink=1" TargetMode="External"/><Relationship Id="rId36" Type="http://schemas.openxmlformats.org/officeDocument/2006/relationships/hyperlink" Target="https://ru.wikipedia.org/w/index.php?title=%D0%9C%D0%BE%D1%80%D1%81%D0%BA%D0%B0%D1%8F_%D1%83%D0%BB%D0%B8%D1%86%D0%B0_(%D0%9A%D0%BE%D0%BC%D0%B0%D1%80%D0%BE%D0%B2%D0%BE)&amp;action=edit&amp;redlink=1" TargetMode="External"/><Relationship Id="rId49" Type="http://schemas.openxmlformats.org/officeDocument/2006/relationships/hyperlink" Target="https://ru.wikipedia.org/w/index.php?title=%D0%A1%D0%B5%D0%B2%D0%B5%D1%80%D0%BD%D0%B0%D1%8F_%D1%83%D0%BB%D0%B8%D1%86%D0%B0_(%D0%9A%D0%BE%D0%BC%D0%B0%D1%80%D0%BE%D0%B2%D0%BE)&amp;action=edit&amp;redlink=1" TargetMode="External"/><Relationship Id="rId57" Type="http://schemas.openxmlformats.org/officeDocument/2006/relationships/hyperlink" Target="https://ru.wikipedia.org/w/index.php?title=%D0%A3%D0%BB%D0%B8%D1%86%D0%B0_%D0%AE%D1%80%D0%B8%D1%8F_%D0%93%D0%B5%D1%80%D0%BC%D0%B0%D0%BD%D0%B0&amp;action=edit&amp;redlink=1" TargetMode="External"/><Relationship Id="rId10" Type="http://schemas.openxmlformats.org/officeDocument/2006/relationships/hyperlink" Target="https://ru.wikipedia.org/w/index.php?title=%D0%A3%D0%BB%D0%B8%D1%86%D0%B0_%D0%90%D0%BA%D0%B0%D0%B4%D0%B5%D0%BC%D0%B8%D0%BA%D0%B0_%D0%9A%D0%BE%D0%BC%D0%B0%D1%80%D0%BE%D0%B2%D0%B0_(%D0%9A%D0%BE%D0%BC%D0%B0%D1%80%D0%BE%D0%B2%D0%BE)&amp;action=edit&amp;redlink=1" TargetMode="External"/><Relationship Id="rId31" Type="http://schemas.openxmlformats.org/officeDocument/2006/relationships/hyperlink" Target="https://ru.wikipedia.org/w/index.php?title=%D0%A3%D0%BB%D0%B8%D1%86%D0%B0_%D0%9B%D0%B5%D0%B9%D1%82%D0%B5%D0%BD%D0%B0%D0%BD%D1%82%D0%BE%D0%B2_(%D0%9A%D0%BE%D0%BC%D0%B0%D1%80%D0%BE%D0%B2%D0%BE)&amp;action=edit&amp;redlink=1" TargetMode="External"/><Relationship Id="rId44" Type="http://schemas.openxmlformats.org/officeDocument/2006/relationships/hyperlink" Target="https://ru.wikipedia.org/w/index.php?title=%D0%9F%D0%BE%D0%B4%D0%B3%D0%BE%D1%80%D0%BD%D0%B0%D1%8F_%D1%83%D0%BB%D0%B8%D1%86%D0%B0_(%D0%9A%D0%BE%D0%BC%D0%B0%D1%80%D0%BE%D0%B2%D0%BE)&amp;action=edit&amp;redlink=1" TargetMode="External"/><Relationship Id="rId52" Type="http://schemas.openxmlformats.org/officeDocument/2006/relationships/hyperlink" Target="https://ru.wikipedia.org/w/index.php?title=%D0%A1%D0%BE%D1%86%D0%B8%D0%B0%D0%BB%D0%B8%D1%81%D1%82%D0%B8%D1%87%D0%B5%D1%81%D0%BA%D0%B0%D1%8F_%D1%83%D0%BB%D0%B8%D1%86%D0%B0_(%D0%9A%D0%BE%D0%BC%D0%B0%D1%80%D0%BE%D0%B2%D0%BE)&amp;action=edit&amp;redlink=1" TargetMode="External"/><Relationship Id="rId60" Type="http://schemas.openxmlformats.org/officeDocument/2006/relationships/hyperlink" Target="https://ru.wikipedia.org/w/index.php?title=%D0%9B%D0%B5%D1%80%D0%BC%D0%BE%D0%BD%D1%82%D0%BE%D0%B2%D1%81%D0%BA%D0%B8%D0%B9_%D0%BF%D1%80%D0%BE%D1%81%D0%BF%D0%B5%D0%BA%D1%82_(%D0%A0%D0%B5%D0%BF%D0%B8%D0%BD%D0%BE)&amp;action=edit&amp;redlink=1" TargetMode="External"/><Relationship Id="rId65" Type="http://schemas.openxmlformats.org/officeDocument/2006/relationships/hyperlink" Target="https://ru.wikipedia.org/w/index.php?title=5-%D0%B9_%D0%94%D0%B0%D1%87%D0%BD%D1%8B%D0%B9_%D0%BF%D0%B5%D1%80%D0%B5%D1%83%D0%BB%D0%BE%D0%BA_(%D0%9A%D0%BE%D0%BC%D0%B0%D1%80%D0%BE%D0%B2%D0%BE)&amp;action=edit&amp;redlink=1" TargetMode="External"/><Relationship Id="rId73" Type="http://schemas.openxmlformats.org/officeDocument/2006/relationships/hyperlink" Target="https://ru.wikipedia.org/w/index.php?title=4-%D0%B9_%D0%9A%D1%83%D1%80%D0%BE%D1%80%D1%82%D0%BD%D1%8B%D0%B9_%D0%BF%D0%B5%D1%80%D0%B5%D1%83%D0%BB%D0%BE%D0%BA&amp;action=edit&amp;redlink=1" TargetMode="External"/><Relationship Id="rId78" Type="http://schemas.openxmlformats.org/officeDocument/2006/relationships/hyperlink" Target="https://ru.wikipedia.org/w/index.php?title=%D0%9F%D0%B5%D1%80%D0%B5%D1%83%D0%BB%D0%BE%D0%BA_%D0%A1%D0%B2%D1%8F%D0%B7%D0%B8_(%D0%9A%D0%BE%D0%BC%D0%B0%D1%80%D0%BE%D0%B2%D0%BE)&amp;action=edit&amp;redlink=1" TargetMode="External"/><Relationship Id="rId81" Type="http://schemas.openxmlformats.org/officeDocument/2006/relationships/hyperlink" Target="https://ru.wikipedia.org/w/index.php?title=2-%D1%8F_%D0%B0%D0%BB%D0%BB%D0%B5%D1%8F_(%D0%9A%D0%BE%D0%BC%D0%B0%D1%80%D0%BE%D0%B2%D0%BE)&amp;action=edit&amp;redlink=1" TargetMode="External"/><Relationship Id="rId86" Type="http://schemas.openxmlformats.org/officeDocument/2006/relationships/hyperlink" Target="https://ru.wikipedia.org/wiki/%D0%97%D0%B5%D0%BB%D0%B5%D0%BD%D0%BE%D0%B3%D0%BE%D1%80%D1%81%D0%BA%D0%BE%D0%B5_%D1%88%D0%BE%D1%81%D1%81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9586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71517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0"/>
            <a:ext cx="6572296" cy="6858000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sz="2800" b="1" smtClean="0">
                <a:solidFill>
                  <a:srgbClr val="FFFF00"/>
                </a:solidFill>
              </a:rPr>
              <a:t>2025 </a:t>
            </a:r>
            <a:r>
              <a:rPr lang="ru-RU" sz="2800" b="1" dirty="0">
                <a:solidFill>
                  <a:srgbClr val="FFFF00"/>
                </a:solidFill>
              </a:rPr>
              <a:t>ГОД внутригородского муниципального образования </a:t>
            </a:r>
            <a:r>
              <a:rPr lang="ru-RU" sz="2800" b="1" dirty="0" smtClean="0">
                <a:solidFill>
                  <a:srgbClr val="FFFF00"/>
                </a:solidFill>
              </a:rPr>
              <a:t>города федерального значения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Санкт-Петербурга </a:t>
            </a:r>
            <a:r>
              <a:rPr lang="ru-RU" sz="2800" b="1" dirty="0">
                <a:solidFill>
                  <a:srgbClr val="FFFF00"/>
                </a:solidFill>
              </a:rPr>
              <a:t>поселок Комарово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ДОХОДЫ БЮЖЕТА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74978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48680"/>
            <a:ext cx="6500858" cy="100811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Доходы бюджета</a:t>
            </a:r>
            <a:br>
              <a:rPr lang="ru-RU" sz="2500" b="1" dirty="0">
                <a:latin typeface="+mn-lt"/>
              </a:rPr>
            </a:br>
            <a:r>
              <a:rPr lang="ru-RU" sz="2500" b="1" dirty="0">
                <a:latin typeface="+mn-lt"/>
              </a:rPr>
              <a:t>Динамика поступления доходов в </a:t>
            </a:r>
            <a:br>
              <a:rPr lang="ru-RU" sz="2500" b="1" dirty="0">
                <a:latin typeface="+mn-lt"/>
              </a:rPr>
            </a:br>
            <a:r>
              <a:rPr lang="ru-RU" sz="2500" b="1" dirty="0" smtClean="0">
                <a:latin typeface="+mn-lt"/>
              </a:rPr>
              <a:t>2024-2027 </a:t>
            </a:r>
            <a:r>
              <a:rPr lang="ru-RU" sz="2500" b="1" dirty="0">
                <a:latin typeface="+mn-lt"/>
              </a:rPr>
              <a:t>годы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7209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доходов в </a:t>
            </a:r>
            <a:r>
              <a:rPr lang="ru-RU" sz="2400" b="1" dirty="0" smtClean="0">
                <a:latin typeface="+mn-lt"/>
              </a:rPr>
              <a:t>2025 </a:t>
            </a:r>
            <a:r>
              <a:rPr lang="ru-RU" sz="2400" b="1" dirty="0">
                <a:latin typeface="+mn-lt"/>
              </a:rPr>
              <a:t>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67544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Расходы бюджета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Динамика расходов </a:t>
            </a:r>
            <a:r>
              <a:rPr lang="ru-RU" sz="2400" b="1" dirty="0" smtClean="0">
                <a:latin typeface="+mn-lt"/>
              </a:rPr>
              <a:t>2024-2027 </a:t>
            </a:r>
            <a:r>
              <a:rPr lang="ru-RU" sz="2400" b="1" dirty="0">
                <a:latin typeface="+mn-lt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расходов в </a:t>
            </a:r>
            <a:r>
              <a:rPr lang="ru-RU" sz="2400" b="1" dirty="0" smtClean="0">
                <a:latin typeface="+mn-lt"/>
              </a:rPr>
              <a:t>2025 </a:t>
            </a:r>
            <a:r>
              <a:rPr lang="ru-RU" sz="2400" b="1" dirty="0">
                <a:latin typeface="+mn-lt"/>
              </a:rPr>
              <a:t>году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7901014" cy="864096"/>
          </a:xfrm>
        </p:spPr>
        <p:txBody>
          <a:bodyPr>
            <a:noAutofit/>
          </a:bodyPr>
          <a:lstStyle/>
          <a:p>
            <a:r>
              <a:rPr lang="ru-RU" sz="2150" b="1" dirty="0">
                <a:latin typeface="+mn-lt"/>
              </a:rPr>
              <a:t>РАСПРЕДЕЛЕНИЕ БЮДЖЕТНЫХ </a:t>
            </a:r>
            <a:r>
              <a:rPr lang="ru-RU" sz="2150" b="1" dirty="0" smtClean="0">
                <a:latin typeface="+mn-lt"/>
              </a:rPr>
              <a:t>АССИГНОВАНИЙ</a:t>
            </a:r>
            <a:br>
              <a:rPr lang="ru-RU" sz="2150" b="1" dirty="0" smtClean="0">
                <a:latin typeface="+mn-lt"/>
              </a:rPr>
            </a:br>
            <a:r>
              <a:rPr lang="ru-RU" sz="2150" b="1" dirty="0" smtClean="0">
                <a:latin typeface="+mn-lt"/>
              </a:rPr>
              <a:t>местного </a:t>
            </a:r>
            <a:r>
              <a:rPr lang="ru-RU" sz="2150" b="1" dirty="0">
                <a:latin typeface="+mn-lt"/>
              </a:rPr>
              <a:t>бюджета внутригородского муниципального образования Санкт-Петербурга  поселок Комарово </a:t>
            </a:r>
            <a:br>
              <a:rPr lang="ru-RU" sz="2150" b="1" dirty="0">
                <a:latin typeface="+mn-lt"/>
              </a:rPr>
            </a:br>
            <a:r>
              <a:rPr lang="ru-RU" sz="2150" b="1" dirty="0">
                <a:latin typeface="+mn-lt"/>
              </a:rPr>
              <a:t>на </a:t>
            </a:r>
            <a:r>
              <a:rPr lang="ru-RU" sz="2150" b="1" dirty="0" smtClean="0">
                <a:latin typeface="+mn-lt"/>
              </a:rPr>
              <a:t>2025 </a:t>
            </a:r>
            <a:r>
              <a:rPr lang="ru-RU" sz="2150" b="1" dirty="0" smtClean="0">
                <a:latin typeface="+mn-lt"/>
              </a:rPr>
              <a:t>год</a:t>
            </a:r>
            <a:endParaRPr lang="ru-RU" sz="2150" b="1" dirty="0">
              <a:latin typeface="+mn-lt"/>
            </a:endParaRPr>
          </a:p>
        </p:txBody>
      </p:sp>
      <p:pic>
        <p:nvPicPr>
          <p:cNvPr id="9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1340768"/>
          <a:ext cx="8784976" cy="540060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21 210,3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  должностного лица субъекта Российской Федерации 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2 499,0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4 113,2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14 368,0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местной администрации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210,1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И ПРАВООХРАНИТЕЛЬНАЯ ДЕЯТЕЛЬНОСТЬ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299,8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1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292,3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66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18 184,9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3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Общеэкономические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ожное хозяйство (дорожные фонды)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17 887,0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32 273,5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42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32  273,5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831,8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45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6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467,5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10 355,7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58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355,7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1 259,7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41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1 259,7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3 102,6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41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3 102,6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СРЕДСТВА МАСОВОЙ ИНФОРМАЦИИ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534,3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534,3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88 052,6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+mn-lt"/>
              </a:rPr>
              <a:t>Наименование </a:t>
            </a:r>
            <a:r>
              <a:rPr lang="ru-RU" sz="2400" b="1" dirty="0" smtClean="0">
                <a:latin typeface="+mn-lt"/>
              </a:rPr>
              <a:t> муниципальных программ на </a:t>
            </a:r>
            <a:r>
              <a:rPr lang="ru-RU" sz="2400" b="1" dirty="0" smtClean="0">
                <a:latin typeface="+mn-lt"/>
              </a:rPr>
              <a:t>2025 </a:t>
            </a:r>
            <a:r>
              <a:rPr lang="ru-RU" sz="2400" b="1" dirty="0" smtClean="0">
                <a:latin typeface="+mn-lt"/>
              </a:rPr>
              <a:t>год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153997"/>
            <a:ext cx="87154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«Благоустройство  территории муниципального образования  поселок Комарово» -</a:t>
            </a:r>
            <a:r>
              <a:rPr kumimoji="0" lang="ru-R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32 273,5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«Текущий ремонт и содержание дорог, расположенных в пределах границ муниципального образования поселок Комарово, в соответствии с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перечнем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утвержденным Правительством Санкт-Петербурга,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17 887,0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 правонарушений в Санкт-Петербурге 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7,5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организации и финансировании временного трудоустройства несовершеннолетних в возрасте от 14 до 18 лет в свободное от учебы время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190,4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«Участие в деятельности по профилактике наркомании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«Организация местных и участие в организации и проведении городских праздничных и иных зрелищных мероприятий для жителей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7 173,7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«Проведение  мероприятий  по военно-патриотическому воспитанию граждан проживающих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314,3 тыс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«Организация 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поселок Комарово» -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3 102,6 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тыс.рублей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 в реализации мер по профилактике дорожно-транспортного травматизма на территории внутригородского муниципального образования Санкт-Петербурга поселок Комарово»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254,8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000" dirty="0" smtClean="0"/>
              <a:t>Защита прав потребителей и содействие развитию малого бизнеса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107,5 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способам защиты от опасностей, возникающих при ведении военных действий или вследствие этих действий»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мероприятий по сохранению и развитию местных традиций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251,0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досуговых мероприятий для жителей проживающих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2 931,0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Участие  в создании условий для реализации мер,  направленных на укрепление межнационального и межконфессионального согласия, сохранение и развитие языков и культуры народов Российской Федерации, </a:t>
            </a: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проживающих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«Об осуществлении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на 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»-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467,5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бюджет для граждан\1579376155_8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Межбюджетные отношения МО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 п. Комарово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387193"/>
              </p:ext>
            </p:extLst>
          </p:nvPr>
        </p:nvGraphicFramePr>
        <p:xfrm>
          <a:off x="2555776" y="2534939"/>
          <a:ext cx="6408713" cy="29328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3"/>
              </a:tblGrid>
              <a:tr h="263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Плановый период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Плановый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период </a:t>
                      </a:r>
                      <a:r>
                        <a:rPr lang="ru-RU" sz="1000" u="none" strike="noStrike" dirty="0" smtClean="0">
                          <a:effectLst/>
                        </a:rPr>
                        <a:t>2027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81 729,3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81 728,6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87 870,1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88 554,8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91 974,1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1 199,7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1 668,3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Курортного</a:t>
                      </a:r>
                      <a:r>
                        <a:rPr lang="ru-RU" sz="1000" u="none" strike="noStrike" baseline="0" dirty="0">
                          <a:effectLst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80 520,4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80 519,7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86 255,4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86 876,5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90 230,5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9"/>
            <a:ext cx="2016224" cy="23876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wallpapers--page-5--ppt-frame-downloa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85736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/>
          </a:p>
          <a:p>
            <a:r>
              <a:rPr lang="ru-RU" dirty="0"/>
              <a:t>Комитетом финансов Санкт-Петербурга в апреле </a:t>
            </a:r>
            <a:r>
              <a:rPr lang="ru-RU" dirty="0" smtClean="0"/>
              <a:t>2024 </a:t>
            </a:r>
            <a:r>
              <a:rPr lang="ru-RU" dirty="0"/>
              <a:t>года проведена оценка качества управления бюджетным процессом в муниципальных образованиях Санкт-Петербурга за </a:t>
            </a:r>
            <a:r>
              <a:rPr lang="ru-RU" dirty="0" smtClean="0"/>
              <a:t>2023 </a:t>
            </a:r>
            <a:r>
              <a:rPr lang="ru-RU" dirty="0"/>
              <a:t>год. Результаты оценки качества размещены на официальном интернет-сайте Комитета финансов (http://fincom.spb.ru). </a:t>
            </a:r>
          </a:p>
          <a:p>
            <a:r>
              <a:rPr lang="ru-RU" dirty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за </a:t>
            </a:r>
            <a:r>
              <a:rPr lang="ru-RU" dirty="0" smtClean="0"/>
              <a:t>2023 </a:t>
            </a:r>
            <a:r>
              <a:rPr lang="ru-RU" dirty="0"/>
              <a:t>год Муниципальное образование поселок Комарово находится группе с </a:t>
            </a:r>
            <a:r>
              <a:rPr lang="ru-RU" dirty="0" smtClean="0"/>
              <a:t>I </a:t>
            </a:r>
            <a:r>
              <a:rPr lang="ru-RU" dirty="0"/>
              <a:t>Степенью качества управления бюджетным процессом.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C:\Users\user\Desktop\бюджет для граждан\powerpointwallpapers--page-5--ppt-frame-downloa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700" y="-4857808"/>
            <a:ext cx="15240000" cy="11430000"/>
          </a:xfrm>
          <a:prstGeom prst="rect">
            <a:avLst/>
          </a:prstGeom>
          <a:noFill/>
        </p:spPr>
      </p:pic>
      <p:pic>
        <p:nvPicPr>
          <p:cNvPr id="3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Информация о позиции в рейтингах по качеству управления бюджетным процессом и по степени прозрачности бюджетного процесса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user\Desktop\бюджет для граждан\1600179999_23-p-fon-dlya-prezentatsii-po-informatik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       Контактная информация</a:t>
            </a: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28728" y="1142985"/>
            <a:ext cx="5286412" cy="3214710"/>
          </a:xfrm>
        </p:spPr>
        <p:txBody>
          <a:bodyPr>
            <a:normAutofit/>
          </a:bodyPr>
          <a:lstStyle/>
          <a:p>
            <a:r>
              <a:rPr lang="ru-RU" sz="1200" dirty="0"/>
              <a:t>Муниципальный Совет внутригородского муниципального образования Санкт-Петербурга поселок Комарово </a:t>
            </a:r>
          </a:p>
          <a:p>
            <a:r>
              <a:rPr lang="ru-RU" sz="1200" dirty="0"/>
              <a:t>Глава муниципального образования- </a:t>
            </a:r>
            <a:r>
              <a:rPr lang="ru-RU" sz="1200" b="1" i="1" dirty="0"/>
              <a:t>Журавская Анастасия Сергеевна</a:t>
            </a:r>
          </a:p>
          <a:p>
            <a:r>
              <a:rPr lang="ru-RU" sz="1200" dirty="0"/>
              <a:t>Тел. 8 812 4337283 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Местная администрация внутригородского муниципального образования Санкт-Петербурга поселок Комарово</a:t>
            </a:r>
          </a:p>
          <a:p>
            <a:r>
              <a:rPr lang="ru-RU" sz="1200" dirty="0"/>
              <a:t>Глава Местной администрации –</a:t>
            </a:r>
            <a:r>
              <a:rPr lang="ru-RU" sz="1200" b="1" i="1" dirty="0"/>
              <a:t>Торопов Евгений Александрович</a:t>
            </a:r>
          </a:p>
          <a:p>
            <a:r>
              <a:rPr lang="ru-RU" sz="1200" dirty="0"/>
              <a:t>Тел. 8 812 4337283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zyka-zodchestva-gavriila-baranovskogo-chast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85720" y="168502"/>
            <a:ext cx="8429684" cy="6500858"/>
          </a:xfr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Уважаемые жители муниципального образования поселок Комарово!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500174"/>
            <a:ext cx="78175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2025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плановый период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2026-2027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годов оставлен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 соответствии с Бюджетным кодексом Российской Федерации и Уставом муниципального образования поселок Комарово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 поселок Комарово.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- информационный ресурс, содержащий основные положения проекта решения Муниципального совета поселок Комарово «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«Об утверждении местного бюджета муниципального образования поселок Комарово на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2025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2026-2027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годов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доступной для широкого круга заинтересованных пользователей.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Его цель – познакомить граждан с основными целями, задачами и приоритетными направлениями бюджетной политики, планируемыми результатами использования бюджетных ассигнований.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поселка. 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поселка Комарово. Проведение публичных слушаний по проекту бюджета муниципального образования п. Комарово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2026-2027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годов подтверждает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реализацию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принципов Открытости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 прозрачности управления финансами.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2844" y="142852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БЮДЖЕТ – форма образования и расходования денежных средств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, предназначенных для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финансового обеспечения задач и функций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ДОХОДЫ – поступающие в бюджет денежные средства, в виде налоговых, неналоговых и безвозмездных поступлений.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– денежные средства, направляемые на финансовое обеспечение задач и функций органов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ДЕФИЦИТ – превышение расходов бюджета над его доходами (-).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ПРОФИЦИТ–превышение доходов бюджета над его расходами (+).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МЕЖБЮДЖЕТНЫЕ ТРАНСФЕРТЫ–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СУБВЕНЦИЯ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СУБСИДИЯ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ДОТАЦИЯ -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9512" y="80852"/>
            <a:ext cx="8829863" cy="6608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МУНИЦИПАЛЬНАЯ ПРОГРАММА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endParaRPr lang="ru-RU" sz="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НЕПРОГРАММНЫЕ РАСХОДЫ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не включенные, в муниципальные программы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ВЕДОМСТВЕННЫЕ ПРОГРАММЫ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 и содержащий комплекс мероприятий (направлений расходования бюджетных средств), направленных на решение конкретной задачи социально-экономического развития 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428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характеристики муниципального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образования</a:t>
            </a:r>
            <a:endParaRPr lang="ru-RU" sz="28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user\Desktop\бюджет для граждан\Komarovo map-www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2357429"/>
            <a:ext cx="485778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Муниципальное образование поселок Комарово было образовано в </a:t>
            </a:r>
            <a:r>
              <a:rPr lang="ru-RU" sz="1400" dirty="0" smtClean="0"/>
              <a:t>1998 </a:t>
            </a:r>
            <a:r>
              <a:rPr lang="ru-RU" sz="1400" dirty="0"/>
              <a:t>году и является внутригородским  муниципальным образованием  города федерального значения Санкт-Петербурга, расположенного  в Курортном районе  Санкт-Петербурга.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2990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Площадь территории – 3100 га</a:t>
            </a:r>
          </a:p>
          <a:p>
            <a:r>
              <a:rPr lang="ru-RU" sz="1400" dirty="0"/>
              <a:t>Численность населения -1313 человек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F47C58-4BCB-4C45-81C9-7C16D01E4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2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A0221-BFF5-466B-BFDF-1741A2B5AA34}"/>
              </a:ext>
            </a:extLst>
          </p:cNvPr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Основные характеристики муниципального образования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Граница </a:t>
            </a:r>
            <a:r>
              <a:rPr lang="ru-RU" sz="1400" b="1" i="1" dirty="0"/>
              <a:t>муниципального образования посёлок Комарово Курортного района Санкт-Петербурга </a:t>
            </a:r>
            <a:r>
              <a:rPr lang="ru-RU" sz="1400" dirty="0"/>
              <a:t>проходит: от точки пересечения уреза воды берега </a:t>
            </a:r>
            <a:r>
              <a:rPr lang="ru-RU" sz="1400" dirty="0">
                <a:hlinkClick r:id="rId3" tooltip="Финский зали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Финского залива</a:t>
            </a:r>
            <a:r>
              <a:rPr lang="ru-RU" sz="1400" dirty="0"/>
              <a:t> с восточной границей города </a:t>
            </a:r>
            <a:r>
              <a:rPr lang="ru-RU" sz="1400" dirty="0">
                <a:hlinkClick r:id="rId4" tooltip="Зеленогорск (Санкт-Петербург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Зеленогорска</a:t>
            </a:r>
            <a:r>
              <a:rPr lang="ru-RU" sz="1400" dirty="0"/>
              <a:t> и квартала 63 Комаровского лесничества на северо-восток по западной границе квартала 63 Комаровского лесничества, пересекая </a:t>
            </a:r>
            <a:r>
              <a:rPr lang="ru-RU" sz="1400" dirty="0">
                <a:hlinkClick r:id="rId5" tooltip="Приморское шосс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Приморское шоссе</a:t>
            </a:r>
            <a:r>
              <a:rPr lang="ru-RU" sz="1400" dirty="0"/>
              <a:t>, и далее на северо-восток по просеке до пересечения с Выборгским направлением железной дороги, далее на запад 160 м по северной стороне полосы отвода Выборгского направления железной дороги до западной границы квартала 57 Комаровского лесничества, далее на северо-восток по западным границам кварталов 57, 47, 35 и 21 Комаровского лесничества до </a:t>
            </a:r>
            <a:r>
              <a:rPr lang="ru-RU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Щучьего озера</a:t>
            </a:r>
            <a:r>
              <a:rPr lang="ru-RU" sz="1400" dirty="0"/>
              <a:t>, далее на запад по урезу воды южного и западного берегов Щучьего озера до просеки между кварталами 11 и 12 Комаровского лесничества, далее на север по западной границе кварталов 12 и 6 Комаровского лесничества до границы с </a:t>
            </a:r>
            <a:r>
              <a:rPr lang="ru-RU" sz="1400" dirty="0">
                <a:hlinkClick r:id="rId7" tooltip="Выборгский район Ленинградской облас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Выборгским районом Ленинградской области</a:t>
            </a:r>
            <a:r>
              <a:rPr lang="ru-RU" sz="1400" dirty="0"/>
              <a:t>. Далее граница идёт по местной автодороге до Чёрного ручья, далее по оси Чёрного ручья, по оси Щучьего ручья и далее по оси Лесного ручья до мелиоративной канавы, расположенной в квартале 28 Комаровского лесничества. Далее граница идёт на юго-запад 530 м и на юго-восток 150 м по оси указанной мелиоративной канавы до просеки, являющейся продолжением на север Сапёрной улицы, по границе с посёлком 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Репино</a:t>
            </a:r>
            <a:r>
              <a:rPr lang="ru-RU" sz="1400" dirty="0"/>
              <a:t> далее на юго-запад по этой просеке, пересекая улицу Валиева, до улицы Танкистов, далее по восточной стороне Сапёрной улицы, пересекая Выборгское направление железной дороги, до переулка Связи, далее на юго-запад по оси переулка Связи и её продолжению до Лермонтовского проспекта, далее на запад по оси Лермонтовского проспекта до Приморского шоссе, далее на юго-запад, пересекая Приморское шоссе, по восточной границе квартала 67 Комаровского лесничества до Финского залива, далее на запад по урезу воды берега Финского залива включая ООПТ заказник </a:t>
            </a:r>
            <a:r>
              <a:rPr lang="ru-RU" sz="1400" dirty="0">
                <a:hlinkClick r:id="rId9" tooltip="Комаровский бере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Комаровский берег</a:t>
            </a:r>
            <a:r>
              <a:rPr lang="ru-RU" sz="1400" dirty="0"/>
              <a:t> до пересечения с западной границей квартала 63 Комаровского лесничества.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782B26-9563-4EDD-A1FF-6CD4B95E6710}"/>
              </a:ext>
            </a:extLst>
          </p:cNvPr>
          <p:cNvSpPr txBox="1"/>
          <p:nvPr/>
        </p:nvSpPr>
        <p:spPr>
          <a:xfrm>
            <a:off x="2252312" y="-37943215"/>
            <a:ext cx="4639376" cy="2733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Улицы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Улица Академика Комарова (Комарово) (страница отсутствует)"/>
              </a:rPr>
              <a:t>улица Академика Комарова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Академиков до 1-го Курортного пер. Академгородок. Названа в честь Героя Социалистического Труда ботаника, географа Комарова Владимира Леонтьевича.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Улица Академиков (Комарово) (страница отсутствует)"/>
              </a:rPr>
              <a:t>улица Академиков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за ул. Академика Комаров. Академгородок. Дом 7 — дача Лихачёва Д. 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Улица Артиллеристов (Комарово) (страница отсутствует)"/>
              </a:rPr>
              <a:t>улица Артиллеристов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первоначальное название — Церковная ул., выходила на церковь по адресу Ленинградская ул. д.7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Улица Валиева (Комарово) (страница отсутствует)"/>
              </a:rPr>
              <a:t>улица Валиева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северо-восточных границ посёлка, первоначально 8-я ул. Названа в честь Героя Советского Союза Валиева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Акрама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Искандаровича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Улица Васильева (Комарово) (страница отсутствует)"/>
              </a:rPr>
              <a:t>улица Васильева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ул. Танкистов, первоначально 5-я ул. В честь Героя СССР Васильева Александра Макаровича.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5" tooltip="Улица Водопьянова (Комарово) (страница отсутствует)"/>
              </a:rPr>
              <a:t>улица Водопьянова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Пушкина за 2-ю аллею, первоначально Павловска ул., названа в честь Героя СССР Водопьянова Михаила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6" tooltip="Выборгская улица (Комарово) (страница отсутствует)"/>
              </a:rPr>
              <a:t>Выборгская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пересекает ул. Васильева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7" tooltip="Горная улица (Комарово) (страница отсутствует)"/>
              </a:rPr>
              <a:t>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 от Зеленогорского шоссе, этот участок упразднён 31 декабря 2008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улица </a:t>
            </a: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Пограничную ул., первоначально 7-я ул. В честь Героя Советского Союза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Николая Родионовича.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9" tooltip="1-я Дачная улица (Комарово) (страница отсутствует)"/>
              </a:rPr>
              <a:t>1-я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садоводства «Дружба»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0" tooltip="2-я Дачная улица (Комарово) (страница отсутствует)"/>
              </a:rPr>
              <a:t>2-я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5-ю аллею, первоначально 2-я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3-я Дачная улица (Комарово) (страница отсутствует)"/>
              </a:rPr>
              <a:t>3-я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Островского за 6-й Дачный пер., первоначально Торфяная ул., рядом были торфоразработки.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2" tooltip="4-я Дачная улица (Комарово) (страница отсутствует)"/>
              </a:rPr>
              <a:t>4-я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6-й Дачный пер., первоначальное название 3-я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3" tooltip="5-я Дачная улица (Комарово) (страница отсутствует)"/>
              </a:rPr>
              <a:t>5-я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д.46 по Привокзальной ул. до Цветочной ул., первоначально 4-я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4" tooltip="Улица Дружбы (Комарово) (страница отсутствует)"/>
              </a:rPr>
              <a:t>улица Дружбы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проспекта, первоначально Софийская ул. переименована в послевоенное время.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Кавалерийская улица (Комарово) (страница отсутствует)"/>
              </a:rPr>
              <a:t>Кавалерийская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первоначально Троицкая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Келломякская</a:t>
            </a: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в продолжение Пионерской ул. от Лесного пр. почти параллельно Большому пр. до ул. Связи и далее уходит в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Косая улица (Комарово) (страница отсутствует)"/>
              </a:rPr>
              <a:t>Косая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Александровский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Улица Кривцова (Комарово) (страница отсутствует)"/>
              </a:rPr>
              <a:t>улица Кривцова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Цветочной ул. В честь Героя Советского Союза Кривцова Сергея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9" tooltip="Кудринская улица (Комарово) (страница отсутствует)"/>
              </a:rPr>
              <a:t>Кудринская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Сосновой ул., Кудрин В. С. действительный статский советник, доктор медицины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0" tooltip="Курортная улица (Комарово) (страница отсутствует)"/>
              </a:rPr>
              <a:t>Курортная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 через академгородок до Зеленогорска, до 1940 года входила в состав Большого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1" tooltip="Улица Лейтенантов (Комарово) (страница отсутствует)"/>
              </a:rPr>
              <a:t>улица Лейтенантов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до Зеленогорского шоссе, бывшая Вокзальная ул., до 14 января 1974 года в состав проезда входил участок до границы п. Репино, вошедший в состав Зеленогорского шоссе, а адреса по ул. Лейтенантов сохранялись вплоть до середины 2000-х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2" tooltip="Ленинградская улица (Комарово) (страница отсутствует)"/>
              </a:rPr>
              <a:t>Ленинградская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бывшая Петербургская ул., параллельно Привокзальной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3" tooltip="Лесная улица (Комарово) (страница отсутствует)"/>
              </a:rPr>
              <a:t>Лесная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за Сосновую ул. бывшая Докторская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4" tooltip="Ломаная улица (Комарово) (страница отсутствует)"/>
              </a:rPr>
              <a:t>Ломаная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Академиков до ул. Ломоносова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5" tooltip="Улица Ломоносова (Комарово) (страница отсутствует)"/>
              </a:rPr>
              <a:t>улица Ломоносова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до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6" tooltip="Морская улица (Комарово) (страница отсутствует)"/>
              </a:rPr>
              <a:t>Морская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за ул. Осипенко, в 1920 году поглотила Елизаветинскую ул.(от Островского до Осипенко). Дом 20 — дача Германа 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7" tooltip="Озёрная улица (Комарово) (страница отсутствует)"/>
              </a:rPr>
              <a:t>Озёрная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Комаровского некрополя и Щучьего озера.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8" tooltip="Октябрьская улица (Комарово) (страница отсутствует)"/>
              </a:rPr>
              <a:t>Октябрьская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Болгарский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9" tooltip="Улица Осипенко (Комарово) (страница отсутствует)"/>
              </a:rPr>
              <a:t>улица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 В честь Героя Советского Союза Осипенко Полины Денисовны.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0" tooltip="Улица Отдыха (Комарово) (страница отсутствует)"/>
              </a:rPr>
              <a:t>улица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Французская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1" tooltip="Улица Островского (Комарово) (страница отсутствует)"/>
              </a:rPr>
              <a:t>улица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4-ю Дачную ул., до 1940-х гг. здесь были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Реновский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пер. от Водопьянова до 1-й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Огородная ул. от 1-й Дачной за 4-ю Дачную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2" tooltip="Пионерская улица (Комарово) (страница отсутствует)"/>
              </a:rPr>
              <a:t>Пионерская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Отдыха до Лесного пр. бывшая Сосновая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3" tooltip="Пограничная улица (Комарово) (страница отсутствует)"/>
              </a:rPr>
              <a:t>Пограничная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Юрия Германа до ул. Валиева, вывшая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Исааковская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ул., последняя улица на севере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4" tooltip="Подгорная улица (Комарово) (страница отсутствует)"/>
              </a:rPr>
              <a:t>Подгорная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Кавалерийской ул. до ул. Отдыха, бывшая Толстовский пр. ныне заросла и упразднена 1 июня 2011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5" tooltip="Привокзальная улица (Комарово) (страница отсутствует)"/>
              </a:rPr>
              <a:t>Привокзальная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до Сапёрной ул., вывшая Станционная.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6" tooltip="Улица Пушкина (Комарово) (страница отсутствует)"/>
              </a:rPr>
              <a:t>улица Пушкина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Школьной ул., бывшая 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7" tooltip="Сапёрная улица (Комарово) (страница отсутствует)"/>
              </a:rPr>
              <a:t>Сапёрная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ул. Танкистов, бывшая 9-я ул. Здесь в здании бывшей русской школы в 1928 году находились казармы Отдельной сапёрной роты.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8" tooltip="Улица Связи (Комарово) (страница отсутствует)"/>
              </a:rPr>
              <a:t>улица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 в п. Репино, бывшая Николаевская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9" tooltip="Северная улица (Комарово) (страница отсутствует)"/>
              </a:rPr>
              <a:t>Северная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0" tooltip="Советская улица (Комарово) (страница отсутствует)"/>
              </a:rPr>
              <a:t>Советская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пр., бывшая ул. Аделина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1" tooltip="Сосновая улица (Комарово) (страница отсутствует)"/>
              </a:rPr>
              <a:t>Сосновая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2" tooltip="Социалистическая улица (Комарово) (страница отсутствует)"/>
              </a:rPr>
              <a:t>Социалистическая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до 1940 -х гг. на этом месте было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Духовская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от Лейтенантов до уступа; Тарасова ул. от уступа до Приморского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3" tooltip="Улица Танкистов (Комарово) (страница отсутствует)"/>
              </a:rPr>
              <a:t>улица Танкистов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Васильева до Сапёрной ул.,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Вильгельмская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ранее шла за Сапёрную, 31 декабря 2008 года участок за Сапёрной упразднён.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4" tooltip="Цветочная улица (Комарово) (страница отсутствует)"/>
              </a:rPr>
              <a:t>Цветочная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до 1940 г. на этом месте было две улицы: Театральная ул. от 2-й Дачной до ул. Васильева (в проезде на месте д. 15 находился летний театр «Ритц»; Ольгинская ул. от Васильева за Сапёрную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5" tooltip="Улица Чкалова (Комарово) (страница отсутствует)"/>
              </a:rPr>
              <a:t>улица Чкалова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ул., бывшая Песочная. В честь Героя Советского Союза Чкалова Валерия Павловича.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6" tooltip="Школьная улица (Комарово) (страница отсутствует)"/>
              </a:rPr>
              <a:t>Школьная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ул. Осипенко, бывшая Александровская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7" tooltip="Улица Юрия Германа (страница отсутствует)"/>
              </a:rPr>
              <a:t>улица Юрия Германа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Пограничной ул., бывшая 6-я ул. до 20 января 1969 года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Проспекты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8" tooltip="Редактировать раздел «Проспекты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9" tooltip="Большой проспект (Комарово) (страница отсутствует)"/>
              </a:rPr>
              <a:t>Большой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посёлка, бывшая большая улица, до 1940 года в состав улицы входила Курортная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0" tooltip="Лермонтовский проспект (Репино) (страница отсутствует)"/>
              </a:rPr>
              <a:t>Лермонтовский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до переулка Связи по границе с п.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sng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1" tooltip="Лесной проспект (Комарово) (страница отсутствует)"/>
              </a:rPr>
              <a:t>Лесной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пр., бывшая Октябрьская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Переулки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2" tooltip="Редактировать раздел «Переулк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3" tooltip="2-й Дачный переулок (Комарово) (страница отсутствует)"/>
              </a:rPr>
              <a:t>2-й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3-й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4" tooltip="4-й Дачный переулок (Комарово) (страница отсутствует)"/>
              </a:rPr>
              <a:t>4-й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5" tooltip="5-й Дачный переулок (Комарово) (страница отсутствует)"/>
              </a:rPr>
              <a:t>5-й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6" tooltip="6-й Дачный переулок (Комарово) (страница отсутствует)"/>
              </a:rPr>
              <a:t>6-й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7" tooltip="Переулок Ильича (Комарово) (страница отсутствует)"/>
              </a:rPr>
              <a:t>переулок Ильича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до ул. Водопьянова,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А. И. хозяин конторы недвижимости «Север», находившейся на Ленинградской д.1, новое название в честь Ленина В. 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8" tooltip="Коробков переулок (страница отсутствует)"/>
              </a:rPr>
              <a:t>Коробков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 На 2-й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д.27 жил Коробков. С 1940 г. до 20 июля 2010 г. улица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называлсь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3-й Дачный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9" tooltip="Кудринский переулок (Комарово) (страница отсутствует)"/>
              </a:rPr>
              <a:t>Кудринский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0" tooltip="1-й Курортный переулок (Комарово) (страница отсутствует)"/>
              </a:rPr>
              <a:t>1-й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1" tooltip="2-й Курортный переулок (Комарово) (страница отсутствует)"/>
              </a:rPr>
              <a:t>2-й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2" tooltip="3-й Курортный переулок (страница отсутствует)"/>
              </a:rPr>
              <a:t>3-й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Академиков за улицу Академика Комарова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3" tooltip="4-й Курортный переулок (страница отсутствует)"/>
              </a:rPr>
              <a:t>4-й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в направлении Зеленогорского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4" tooltip="Переулок Осипенко (Комарово) (страница отсутствует)"/>
              </a:rPr>
              <a:t>переулок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5" tooltip="Переулок Островского (Комарово) (страница отсутствует)"/>
              </a:rPr>
              <a:t>переулок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ул. Романовского домовладелец на 2-й Дачной дом 20 —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М.Романов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6" tooltip="Переулок Отдыха (Комарово) (страница отсутствует)"/>
              </a:rPr>
              <a:t>переулок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Отдыха до Большого пр., бывшая Ивановская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7" tooltip="Сапёрный переулок (Комарово) (страница отсутствует)"/>
              </a:rPr>
              <a:t>Сапёрный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Валиева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8" tooltip="Переулок Связи (Комарово) (страница отсутствует)"/>
              </a:rPr>
              <a:t>переулок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ул. Связи, бывшая Финляндская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Аллеи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9" tooltip="Редактировать раздел «Алле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0" tooltip="1-я аллея (Комарово) (страница отсутствует)"/>
              </a:rPr>
              <a:t>1-я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1" tooltip="2-я аллея (Комарово) (страница отсутствует)"/>
              </a:rPr>
              <a:t>2-я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ул.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2" tooltip="3-я аллея (Комарово) (страница отсутствует)"/>
              </a:rPr>
              <a:t>3-я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3" tooltip="4-я аллея (Комарово) (страница отсутствует)"/>
              </a:rPr>
              <a:t>4-я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4" tooltip="5-я аллея (Комарово) (страница отсутствует)"/>
              </a:rPr>
              <a:t>5-я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Шоссе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5" tooltip="Редактировать раздел «Шоссе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6" tooltip="Зеленогорское шоссе"/>
              </a:rPr>
              <a:t>Зеленогорское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ж.д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с 14 января 1974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7" tooltip="Приморское шоссе (Санкт-Петербург)"/>
              </a:rPr>
              <a:t>Приморское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берега Финского залива, с 14 января 1974 года. До этой даты нумерация домов была в обратном направлении.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Утраченные названия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8" tooltip="Редактировать раздел «Утраченные названия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Берёзовая ул.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Верина ул. — от ул. Отдыха до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Леснго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Высокая ул. — параллельно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Давидовская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ул. Валиева,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1-й Дачный пер. — от 2-й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Дачойной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до 3-й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Евреньевская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Отдыха за Лесной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Ключевая ул. — от Большого пр. до Приморского ш., с 1900 в 1940-е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гг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вошла в состав Советской ул., ныне этот участок не существует.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Колхозная ул. — от 2-й Дачной ул. за 4-ю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Комсомольская ул. — упразднена 31.12.2008., как проезд существует поныне, от пересечения Зеленогорского ш. и ул. Лейтенантов до Большого пр.,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Куоккальская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Нинина ул. — от ул. Отдыха за Лесной пр.,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Новая ул. — от 4- й Дачной ул. до ул. Васильева, до 1972, как проезд существует поныне.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Подгорная ул. — от ул. Отдыха до Октябрьской ул., с 1900х по 1920е, как проезд существует поныне, а название перенесено на соседнюю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Репинская ул. — от Морской ул. на запад,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Северная ул. — от 2-й Дачной ул. в направлении 3-й Дачной ул.,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пер. Танкистов — от Цветочной ул. до Выборгской ул. исчезла в 1970-е гг.</a:t>
            </a:r>
          </a:p>
        </p:txBody>
      </p:sp>
      <p:pic>
        <p:nvPicPr>
          <p:cNvPr id="8" name="Picture 4" descr="C:\Users\user\Desktop\бюджет для граждан\Безымянный11.jpg">
            <a:extLst>
              <a:ext uri="{FF2B5EF4-FFF2-40B4-BE49-F238E27FC236}">
                <a16:creationId xmlns:a16="http://schemas.microsoft.com/office/drawing/2014/main" xmlns="" id="{AFBC8AC7-D561-465F-B79C-294248A6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8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5078559_35-p-abstraktnie-foni-s-volnami-1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96242" y="188640"/>
            <a:ext cx="8840254" cy="6500858"/>
          </a:xfrm>
        </p:spPr>
      </p:pic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показатели социально-экономического развития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85184"/>
            <a:ext cx="87868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Муниципального образования в области социально-экономической политики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другие.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9" y="1268760"/>
          <a:ext cx="8496942" cy="4141573"/>
        </p:xfrm>
        <a:graphic>
          <a:graphicData uri="http://schemas.openxmlformats.org/drawingml/2006/table">
            <a:tbl>
              <a:tblPr/>
              <a:tblGrid>
                <a:gridCol w="397757"/>
                <a:gridCol w="2625207"/>
                <a:gridCol w="1394494"/>
                <a:gridCol w="1341014"/>
                <a:gridCol w="1498780"/>
                <a:gridCol w="1239690"/>
              </a:tblGrid>
              <a:tr h="59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1000" b="1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45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(чел.)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421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индекса потребительских цен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1,0461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1,0391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1,0390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81 915,6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88 052,6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88 758,5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92 201,04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85 138,1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88 052,6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88 758,5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92 201,04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389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(+)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-3 222,5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777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дорог местного значения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6538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благоустройства  и озеленения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65,1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бюджет для граждан\1579376192_20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задачи и приоритетные направления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бюджетной политики 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785926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в сфере бюджетной политики скорректированы исходя из сложившейся экономической ситуации.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отношении расходов политика поселения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2025-2027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годах будет направлена на оптимизацию и повышение эффективности бюджетных расходов.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Основными принципами бюджетной политики внутригородского муниципального образования Санкт-Петербурга поселок Комарово будут сокращение необоснованных бюджетных расходов. В связи с этим необходимо решить следующие задачи: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концентрацию бюджетных расходов на решении ключевых проблем и достижении конечных результатов;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-обеспечить сбалансированность местного бюджета в среднесрочной перспективе;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соблюдение нормативов расходов на оплату труда выборных должностных лиц местного самоуправления, осуществляющих свою  деятельность на постоянной основе, муниципальных служащих муниципального образования, установленных Правительством Санкт-Петербурга;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добиваться повышения качества планирования главными распорядителями бюджетных средств своих расходов и их эффективности.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основу формирования бюджетной политики поселения положены  стратегические цели развития муниципального образования, главной из которых является повышение уровня и качества жизни населения.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мероприятий по повышению эффективности расходов позволит создать необходимую базу для решения ключевых стратегических задач социально-экономического развития муниципального образования в условиях ограниченности финансовых ресурсов.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Актуальной остается задача сокращения дефицита бюджета. В качестве максимально возможной ставится задача сформировать бездефицитный бюджет.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Эту задачу можно решить путем ревизии действующих обязательств с целью оптимизации бюджетных расходов и пересмотра объема расходов по вновь принимаемым обязательствам в планируемом периоде.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бюджет для граждан\c31f39562670b2f0f3dc932ab87098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704"/>
            <a:ext cx="8858311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Основные характеристики бюджета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00570"/>
            <a:ext cx="8858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300" b="1" dirty="0"/>
              <a:t>Дефицит бюджета возникает, когда Доходы бюджета МЕНЬШЕ, чем Расходы </a:t>
            </a:r>
          </a:p>
          <a:p>
            <a:r>
              <a:rPr lang="ru-RU" sz="1300" b="1" dirty="0"/>
              <a:t>Профицит бюджета возникает, когда Доходы бюджета БОЛЬШЕ, чем Расходы </a:t>
            </a:r>
          </a:p>
          <a:p>
            <a:r>
              <a:rPr lang="ru-RU" sz="1300" dirty="0"/>
              <a:t>Единственным </a:t>
            </a:r>
            <a:r>
              <a:rPr lang="ru-RU" sz="1300" b="1" dirty="0"/>
              <a:t>источником покрытия Дефицита бюджета является Остаток на счетах муниципального образования на начало года. </a:t>
            </a:r>
          </a:p>
          <a:p>
            <a:r>
              <a:rPr lang="ru-RU" sz="1300" b="1" dirty="0"/>
              <a:t>Остаток на счете + плановые Доходы позволят произвести плановые Расходы в полном объеме. </a:t>
            </a:r>
          </a:p>
          <a:p>
            <a:r>
              <a:rPr lang="ru-RU" sz="1300" dirty="0"/>
              <a:t>* Субвенции (безвозмездные поступления) из бюджета Санкт-Петербурга на выполнение передаваемых полномочий по опеке и попечительству и  по организации и осуществлению деятельности по уборке и санитарной очистке </a:t>
            </a:r>
            <a:r>
              <a:rPr lang="ru-RU" sz="1300" dirty="0" smtClean="0"/>
              <a:t>территории</a:t>
            </a:r>
            <a:endParaRPr lang="ru-RU" sz="1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268759"/>
          <a:ext cx="8001054" cy="2858958"/>
        </p:xfrm>
        <a:graphic>
          <a:graphicData uri="http://schemas.openxmlformats.org/drawingml/2006/table">
            <a:tbl>
              <a:tblPr/>
              <a:tblGrid>
                <a:gridCol w="3029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5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915,6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88 052,6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88 758,5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201,4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54 793,0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58 898,1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59 370,2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61 673,2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том числе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субвенции*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1 208,9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1 208,9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1 259,2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1 309,5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85 138,1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88 052,6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88 758,5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92 201,4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56 948,6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58 898,1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59 370,2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61 673,2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Дефицит (-)/ Профицит (+)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3 222,5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6512</TotalTime>
  <Words>1915</Words>
  <Application>Microsoft Office PowerPoint</Application>
  <PresentationFormat>Экран (4:3)</PresentationFormat>
  <Paragraphs>401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Глоссарий</vt:lpstr>
      <vt:lpstr>Глоссарий</vt:lpstr>
      <vt:lpstr>Основные характеристики муниципального  образования</vt:lpstr>
      <vt:lpstr>Слайд 6</vt:lpstr>
      <vt:lpstr>Основные показатели социально-экономического развития </vt:lpstr>
      <vt:lpstr>Основные задачи и приоритетные направления  бюджетной политики </vt:lpstr>
      <vt:lpstr>Основные характеристики бюджета</vt:lpstr>
      <vt:lpstr>ДОХОДЫ БЮЖЕТА</vt:lpstr>
      <vt:lpstr>Доходы бюджета Динамика поступления доходов в  2024-2027 годы</vt:lpstr>
      <vt:lpstr>Структура доходов в 2025 году</vt:lpstr>
      <vt:lpstr>Расходы бюджета Динамика расходов 2024-2027 годы</vt:lpstr>
      <vt:lpstr>Структура расходов в 2025 году </vt:lpstr>
      <vt:lpstr>РАСПРЕДЕЛЕНИЕ БЮДЖЕТНЫХ АССИГНОВАНИЙ местного бюджета внутригородского муниципального образования Санкт-Петербурга  поселок Комарово  на 2025 год</vt:lpstr>
      <vt:lpstr>Наименование  муниципальных программ на 2025 год</vt:lpstr>
      <vt:lpstr>Межбюджетные отношения МО  п. Комарово</vt:lpstr>
      <vt:lpstr>Слайд 18</vt:lpstr>
      <vt:lpstr>       Контактная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520</cp:revision>
  <dcterms:created xsi:type="dcterms:W3CDTF">2020-07-06T10:56:40Z</dcterms:created>
  <dcterms:modified xsi:type="dcterms:W3CDTF">2025-01-27T12:51:21Z</dcterms:modified>
</cp:coreProperties>
</file>