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161" autoAdjust="0"/>
  </p:normalViewPr>
  <p:slideViewPr>
    <p:cSldViewPr>
      <p:cViewPr varScale="1">
        <p:scale>
          <a:sx n="100" d="100"/>
          <a:sy n="100" d="100"/>
        </p:scale>
        <p:origin x="-196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2000"/>
                    <a:satMod val="170000"/>
                  </a:schemeClr>
                </a:gs>
                <a:gs pos="15000">
                  <a:schemeClr val="accent4">
                    <a:tint val="92000"/>
                    <a:shade val="99000"/>
                    <a:satMod val="170000"/>
                  </a:schemeClr>
                </a:gs>
                <a:gs pos="62000">
                  <a:schemeClr val="accent4">
                    <a:tint val="96000"/>
                    <a:shade val="80000"/>
                    <a:satMod val="170000"/>
                  </a:schemeClr>
                </a:gs>
                <a:gs pos="97000">
                  <a:schemeClr val="accent4">
                    <a:tint val="98000"/>
                    <a:shade val="63000"/>
                    <a:satMod val="170000"/>
                  </a:schemeClr>
                </a:gs>
                <a:gs pos="100000">
                  <a:schemeClr val="accent4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4">
                  <a:shade val="80000"/>
                </a:schemeClr>
              </a:contourClr>
            </a:sp3d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68 312,2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16-480A-BCA9-261DC2AAC3E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71 040,4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53108.800000000003</c:v>
                </c:pt>
                <c:pt idx="1">
                  <c:v>67414.600000000006</c:v>
                </c:pt>
                <c:pt idx="2">
                  <c:v>68312.2</c:v>
                </c:pt>
                <c:pt idx="3">
                  <c:v>71040.399999999994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6-480A-BCA9-261DC2AAC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6-480A-BCA9-261DC2AAC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6-480A-BCA9-261DC2AAC3ED}"/>
            </c:ext>
          </c:extLst>
        </c:ser>
        <c:dLbls>
          <c:showVal val="1"/>
        </c:dLbls>
        <c:gapWidth val="95"/>
        <c:gapDepth val="95"/>
        <c:shape val="box"/>
        <c:axId val="70382720"/>
        <c:axId val="70385024"/>
        <c:axId val="0"/>
      </c:bar3DChart>
      <c:catAx>
        <c:axId val="70382720"/>
        <c:scaling>
          <c:orientation val="minMax"/>
        </c:scaling>
        <c:axPos val="b"/>
        <c:numFmt formatCode="General" sourceLinked="0"/>
        <c:majorTickMark val="none"/>
        <c:tickLblPos val="nextTo"/>
        <c:crossAx val="70385024"/>
        <c:crosses val="autoZero"/>
        <c:auto val="1"/>
        <c:lblAlgn val="ctr"/>
        <c:lblOffset val="100"/>
      </c:catAx>
      <c:valAx>
        <c:axId val="70385024"/>
        <c:scaling>
          <c:orientation val="minMax"/>
        </c:scaling>
        <c:delete val="1"/>
        <c:axPos val="l"/>
        <c:numFmt formatCode="#,##0.0" sourceLinked="1"/>
        <c:tickLblPos val="none"/>
        <c:crossAx val="70382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18214737046798"/>
          <c:y val="9.7276945754071489E-2"/>
          <c:w val="0.50963570525906488"/>
          <c:h val="0.8203505557285497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gradFill rotWithShape="1">
              <a:gsLst>
                <a:gs pos="0">
                  <a:schemeClr val="accent4">
                    <a:tint val="92000"/>
                    <a:satMod val="170000"/>
                  </a:schemeClr>
                </a:gs>
                <a:gs pos="15000">
                  <a:schemeClr val="accent4">
                    <a:tint val="92000"/>
                    <a:shade val="99000"/>
                    <a:satMod val="170000"/>
                  </a:schemeClr>
                </a:gs>
                <a:gs pos="62000">
                  <a:schemeClr val="accent4">
                    <a:tint val="96000"/>
                    <a:shade val="80000"/>
                    <a:satMod val="170000"/>
                  </a:schemeClr>
                </a:gs>
                <a:gs pos="97000">
                  <a:schemeClr val="accent4">
                    <a:tint val="98000"/>
                    <a:shade val="63000"/>
                    <a:satMod val="170000"/>
                  </a:schemeClr>
                </a:gs>
                <a:gs pos="100000">
                  <a:schemeClr val="accent4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4">
                  <a:shade val="80000"/>
                </a:schemeClr>
              </a:contourClr>
            </a:sp3d>
          </c:spPr>
          <c:explosion val="25"/>
          <c:dLbls>
            <c:dLbl>
              <c:idx val="0"/>
              <c:layout>
                <c:manualLayout>
                  <c:x val="0.2234276083385032"/>
                  <c:y val="4.459910756184648E-3"/>
                </c:manualLayout>
              </c:layout>
              <c:showVal val="1"/>
            </c:dLbl>
            <c:dLbl>
              <c:idx val="1"/>
              <c:layout>
                <c:manualLayout>
                  <c:x val="7.229801408496403E-2"/>
                  <c:y val="9.59671562197900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7,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6703367767396543"/>
                  <c:y val="4.459910756184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НДФЛ</c:v>
                </c:pt>
                <c:pt idx="1">
                  <c:v>Дотации </c:v>
                </c:pt>
                <c:pt idx="2">
                  <c:v>Субвенции 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2.0000000000000048E-3</c:v>
                </c:pt>
                <c:pt idx="1">
                  <c:v>0.97899999999999998</c:v>
                </c:pt>
                <c:pt idx="2">
                  <c:v>1.9000000000000038E-2</c:v>
                </c:pt>
              </c:numCache>
            </c:numRef>
          </c:val>
        </c:ser>
      </c:pie3DChart>
    </c:plotArea>
    <c:legend>
      <c:legendPos val="r"/>
      <c:layout/>
      <c:overlay val="1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476E-3"/>
          <c:y val="3.0866359269839376E-2"/>
          <c:w val="0.99537037037037035"/>
          <c:h val="0.83262501262162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1-4185-8639-49F279DA7EF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53108.800000000003</c:v>
                </c:pt>
                <c:pt idx="1">
                  <c:v>64117.4</c:v>
                </c:pt>
                <c:pt idx="2">
                  <c:v>69853.399999999994</c:v>
                </c:pt>
                <c:pt idx="3">
                  <c:v>72651.399999999994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1-4185-8639-49F279DA7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1-4185-8639-49F279DA7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1-4185-8639-49F279DA7EF3}"/>
            </c:ext>
          </c:extLst>
        </c:ser>
        <c:gapWidth val="95"/>
        <c:gapDepth val="95"/>
        <c:shape val="box"/>
        <c:axId val="173223296"/>
        <c:axId val="156411008"/>
        <c:axId val="0"/>
      </c:bar3DChart>
      <c:catAx>
        <c:axId val="173223296"/>
        <c:scaling>
          <c:orientation val="minMax"/>
        </c:scaling>
        <c:axPos val="b"/>
        <c:numFmt formatCode="General" sourceLinked="0"/>
        <c:tickLblPos val="nextTo"/>
        <c:crossAx val="156411008"/>
        <c:crosses val="autoZero"/>
        <c:auto val="1"/>
        <c:lblAlgn val="ctr"/>
        <c:lblOffset val="100"/>
      </c:catAx>
      <c:valAx>
        <c:axId val="156411008"/>
        <c:scaling>
          <c:orientation val="minMax"/>
        </c:scaling>
        <c:delete val="1"/>
        <c:axPos val="l"/>
        <c:numFmt formatCode="#,##0.0_р_." sourceLinked="1"/>
        <c:tickLblPos val="none"/>
        <c:crossAx val="173223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18"/>
          <c:y val="0.23066725966305968"/>
          <c:w val="0.61663892052073466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4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4">
                    <a:shade val="8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.14629137279728188"/>
                  <c:y val="3.62878902205619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расходы; 12 434,2  ; 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6-4598-88B4-7F5BB9398AD2}"/>
                </c:ext>
              </c:extLst>
            </c:dLbl>
            <c:dLbl>
              <c:idx val="1"/>
              <c:layout>
                <c:manualLayout>
                  <c:x val="1.5765050124700242E-2"/>
                  <c:y val="4.41447421243367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деятельность; 396,4  ; 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6-4598-88B4-7F5BB9398AD2}"/>
                </c:ext>
              </c:extLst>
            </c:dLbl>
            <c:dLbl>
              <c:idx val="2"/>
              <c:layout>
                <c:manualLayout>
                  <c:x val="2.3255661884835976E-2"/>
                  <c:y val="1.8254396293380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,1Национальная </a:t>
                    </a:r>
                    <a:r>
                      <a:rPr lang="ru-RU" dirty="0"/>
                      <a:t>экономика в том числе Содержание дорог; 15 662,1  ; </a:t>
                    </a:r>
                    <a:r>
                      <a:rPr lang="ru-RU" dirty="0" smtClean="0"/>
                      <a:t>24,4%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6-4598-88B4-7F5BB9398AD2}"/>
                </c:ext>
              </c:extLst>
            </c:dLbl>
            <c:dLbl>
              <c:idx val="3"/>
              <c:layout>
                <c:manualLayout>
                  <c:x val="1.4471306351841138E-2"/>
                  <c:y val="0.294649706857725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в том числе Благоустройство; 25 813,9  ; </a:t>
                    </a:r>
                    <a:r>
                      <a:rPr lang="ru-RU" dirty="0" smtClean="0"/>
                      <a:t>40,3%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6-4598-88B4-7F5BB9398AD2}"/>
                </c:ext>
              </c:extLst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; 115,8  ; 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6-4598-88B4-7F5BB9398AD2}"/>
                </c:ext>
              </c:extLst>
            </c:dLbl>
            <c:dLbl>
              <c:idx val="5"/>
              <c:layout>
                <c:manualLayout>
                  <c:x val="-0.17298107433529172"/>
                  <c:y val="-3.912977499065736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6 490,1  ; </a:t>
                    </a:r>
                    <a:r>
                      <a:rPr lang="ru-RU" dirty="0" smtClean="0"/>
                      <a:t>10,1%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6-4598-88B4-7F5BB9398AD2}"/>
                </c:ext>
              </c:extLst>
            </c:dLbl>
            <c:dLbl>
              <c:idx val="6"/>
              <c:layout>
                <c:manualLayout>
                  <c:x val="-0.13560702787191986"/>
                  <c:y val="-0.110557115347186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 ; 941,3  ; 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6-4598-88B4-7F5BB9398AD2}"/>
                </c:ext>
              </c:extLst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1 985,6  ; </a:t>
                    </a:r>
                    <a:r>
                      <a:rPr lang="ru-RU" dirty="0" smtClean="0"/>
                      <a:t>3,1%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66-4598-88B4-7F5BB9398AD2}"/>
                </c:ext>
              </c:extLst>
            </c:dLbl>
            <c:dLbl>
              <c:idx val="8"/>
              <c:layout>
                <c:manualLayout>
                  <c:x val="0.33057926396587145"/>
                  <c:y val="-0.10980844338867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Средства </a:t>
                    </a:r>
                    <a:r>
                      <a:rPr lang="ru-RU" dirty="0"/>
                      <a:t>массовой информации; 277,9  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6-4598-88B4-7F5BB9398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12434.2</c:v>
                </c:pt>
                <c:pt idx="1">
                  <c:v>396.4</c:v>
                </c:pt>
                <c:pt idx="2">
                  <c:v>15662.1</c:v>
                </c:pt>
                <c:pt idx="3">
                  <c:v>25813.9</c:v>
                </c:pt>
                <c:pt idx="4">
                  <c:v>115.8</c:v>
                </c:pt>
                <c:pt idx="5">
                  <c:v>6490.1</c:v>
                </c:pt>
                <c:pt idx="6">
                  <c:v>941.3</c:v>
                </c:pt>
                <c:pt idx="7">
                  <c:v>1985.6</c:v>
                </c:pt>
                <c:pt idx="8">
                  <c:v>277.89999999999986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6-4598-88B4-7F5BB9398AD2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Доходы бюджета </a:t>
          </a:r>
          <a:r>
            <a:rPr lang="ru-RU" sz="2800" dirty="0" smtClean="0">
              <a:solidFill>
                <a:schemeClr val="tx1"/>
              </a:solidFill>
            </a:rPr>
            <a:t>– поступающие в бюджет</a:t>
          </a:r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доходы- </a:t>
          </a:r>
          <a:r>
            <a:rPr lang="ru-RU" sz="14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dirty="0"/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/>
      <dgm:t>
        <a:bodyPr/>
        <a:lstStyle/>
        <a:p>
          <a:endParaRPr lang="ru-RU" sz="1350" b="1" dirty="0" smtClean="0"/>
        </a:p>
        <a:p>
          <a:endParaRPr lang="ru-RU" sz="1400" b="1" dirty="0" smtClean="0"/>
        </a:p>
        <a:p>
          <a:r>
            <a:rPr lang="ru-RU" sz="1400" b="1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dirty="0" smtClean="0"/>
            <a:t>– платежи, которые включают в себя:</a:t>
          </a:r>
        </a:p>
        <a:p>
          <a:r>
            <a:rPr lang="ru-RU" sz="1400" dirty="0" smtClean="0"/>
            <a:t>- доходы от использования и продажи имущества;</a:t>
          </a:r>
        </a:p>
        <a:p>
          <a:r>
            <a:rPr lang="ru-RU" sz="1400" dirty="0" smtClean="0"/>
            <a:t>- плата от продажи права на заключения договоров аренды земельных участков;</a:t>
          </a:r>
        </a:p>
        <a:p>
          <a:r>
            <a:rPr lang="ru-RU" sz="1400" dirty="0" smtClean="0"/>
            <a:t>-восстановительная стоимость зеленных насаждений;</a:t>
          </a:r>
        </a:p>
        <a:p>
          <a:r>
            <a:rPr lang="ru-RU" sz="1400" dirty="0" smtClean="0"/>
            <a:t>- Штрафы за нарушение законодательства;</a:t>
          </a:r>
        </a:p>
        <a:p>
          <a:r>
            <a:rPr lang="ru-RU" sz="1400" dirty="0" smtClean="0"/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dirty="0"/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4862A2-3F67-4024-AF2A-172CC0E50DAB}" type="pres">
      <dgm:prSet presAssocID="{AB6DCFEE-62A8-4C24-B7C6-105A4A51228A}" presName="rootComposite1" presStyleCnt="0"/>
      <dgm:spPr/>
      <dgm:t>
        <a:bodyPr/>
        <a:lstStyle/>
        <a:p>
          <a:endParaRPr lang="ru-RU"/>
        </a:p>
      </dgm:t>
    </dgm:pt>
    <dgm:pt modelId="{8315935D-5FB0-4960-BB21-DD189069D6DB}" type="pres">
      <dgm:prSet presAssocID="{AB6DCFEE-62A8-4C24-B7C6-105A4A51228A}" presName="rootText1" presStyleLbl="node0" presStyleIdx="0" presStyleCnt="1" custScaleX="244839" custScaleY="115781" custLinFactNeighborX="9397" custLinFactNeighborY="-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  <dgm:t>
        <a:bodyPr/>
        <a:lstStyle/>
        <a:p>
          <a:endParaRPr lang="ru-RU"/>
        </a:p>
      </dgm:t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F02B3D7-8918-44B3-BA47-6FD71A2692DF}" type="pres">
      <dgm:prSet presAssocID="{6C2EB740-DFF1-45F7-96C4-191D1FE91D57}" presName="rootComposite" presStyleCnt="0"/>
      <dgm:spPr/>
      <dgm:t>
        <a:bodyPr/>
        <a:lstStyle/>
        <a:p>
          <a:endParaRPr lang="ru-RU"/>
        </a:p>
      </dgm:t>
    </dgm:pt>
    <dgm:pt modelId="{E9DF6340-9756-4DD8-B118-8E597ADA5EBA}" type="pres">
      <dgm:prSet presAssocID="{6C2EB740-DFF1-45F7-96C4-191D1FE91D57}" presName="rootText" presStyleLbl="node2" presStyleIdx="0" presStyleCnt="3" custScaleX="104826" custScaleY="342455" custLinFactNeighborX="1493" custLinFactNeighborY="294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  <dgm:t>
        <a:bodyPr/>
        <a:lstStyle/>
        <a:p>
          <a:endParaRPr lang="ru-RU"/>
        </a:p>
      </dgm:t>
    </dgm:pt>
    <dgm:pt modelId="{08782AE6-4709-4EC4-B96A-DB9FC8ADC8B1}" type="pres">
      <dgm:prSet presAssocID="{6C2EB740-DFF1-45F7-96C4-191D1FE91D57}" presName="hierChild5" presStyleCnt="0"/>
      <dgm:spPr/>
      <dgm:t>
        <a:bodyPr/>
        <a:lstStyle/>
        <a:p>
          <a:endParaRPr lang="ru-RU"/>
        </a:p>
      </dgm:t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B43CE4-2BB2-422A-8039-34437DA3A0BE}" type="pres">
      <dgm:prSet presAssocID="{CC4A893E-70D2-40A1-B0D2-AC6991644876}" presName="rootComposite" presStyleCnt="0"/>
      <dgm:spPr/>
      <dgm:t>
        <a:bodyPr/>
        <a:lstStyle/>
        <a:p>
          <a:endParaRPr lang="ru-RU"/>
        </a:p>
      </dgm:t>
    </dgm:pt>
    <dgm:pt modelId="{A1E80AD6-4A1B-40F3-8402-13BAE6B5FCCF}" type="pres">
      <dgm:prSet presAssocID="{CC4A893E-70D2-40A1-B0D2-AC6991644876}" presName="rootText" presStyleLbl="node2" presStyleIdx="1" presStyleCnt="3" custScaleX="115768" custScaleY="340052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  <dgm:t>
        <a:bodyPr/>
        <a:lstStyle/>
        <a:p>
          <a:endParaRPr lang="ru-RU"/>
        </a:p>
      </dgm:t>
    </dgm:pt>
    <dgm:pt modelId="{B7183D73-4B2D-482C-B5BD-090DCC1BCA55}" type="pres">
      <dgm:prSet presAssocID="{CC4A893E-70D2-40A1-B0D2-AC6991644876}" presName="hierChild5" presStyleCnt="0"/>
      <dgm:spPr/>
      <dgm:t>
        <a:bodyPr/>
        <a:lstStyle/>
        <a:p>
          <a:endParaRPr lang="ru-RU"/>
        </a:p>
      </dgm:t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1267D2-FC52-4502-8532-ADAE53C894D2}" type="pres">
      <dgm:prSet presAssocID="{D9EB3E5F-3CA4-4967-B32B-046377B59C4E}" presName="rootComposite" presStyleCnt="0"/>
      <dgm:spPr/>
      <dgm:t>
        <a:bodyPr/>
        <a:lstStyle/>
        <a:p>
          <a:endParaRPr lang="ru-RU"/>
        </a:p>
      </dgm:t>
    </dgm:pt>
    <dgm:pt modelId="{EF980E61-5969-43BC-A97A-8FC0AE1A661B}" type="pres">
      <dgm:prSet presAssocID="{D9EB3E5F-3CA4-4967-B32B-046377B59C4E}" presName="rootText" presStyleLbl="node2" presStyleIdx="2" presStyleCnt="3" custScaleX="113060" custScaleY="342590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  <dgm:t>
        <a:bodyPr/>
        <a:lstStyle/>
        <a:p>
          <a:endParaRPr lang="ru-RU"/>
        </a:p>
      </dgm:t>
    </dgm:pt>
    <dgm:pt modelId="{154297CE-197C-41FF-AF9B-CA5F711FCE0D}" type="pres">
      <dgm:prSet presAssocID="{D9EB3E5F-3CA4-4967-B32B-046377B59C4E}" presName="hierChild5" presStyleCnt="0"/>
      <dgm:spPr/>
      <dgm:t>
        <a:bodyPr/>
        <a:lstStyle/>
        <a:p>
          <a:endParaRPr lang="ru-RU"/>
        </a:p>
      </dgm:t>
    </dgm:pt>
    <dgm:pt modelId="{8ECD1670-CEB4-41C8-B401-F45FCCECE70B}" type="pres">
      <dgm:prSet presAssocID="{AB6DCFEE-62A8-4C24-B7C6-105A4A51228A}" presName="hierChild3" presStyleCnt="0"/>
      <dgm:spPr/>
      <dgm:t>
        <a:bodyPr/>
        <a:lstStyle/>
        <a:p>
          <a:endParaRPr lang="ru-RU"/>
        </a:p>
      </dgm:t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19B95-52F0-4387-9B0E-DDF85F5F5D01}">
      <dsp:nvSpPr>
        <dsp:cNvPr id="0" name=""/>
        <dsp:cNvSpPr/>
      </dsp:nvSpPr>
      <dsp:spPr>
        <a:xfrm>
          <a:off x="4650672" y="1698479"/>
          <a:ext cx="2778095" cy="48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25"/>
              </a:lnTo>
              <a:lnTo>
                <a:pt x="2778095" y="235625"/>
              </a:lnTo>
              <a:lnTo>
                <a:pt x="2778095" y="48314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24EAF-7BC1-4A94-B277-CAF82A193251}">
      <dsp:nvSpPr>
        <dsp:cNvPr id="0" name=""/>
        <dsp:cNvSpPr/>
      </dsp:nvSpPr>
      <dsp:spPr>
        <a:xfrm>
          <a:off x="4344811" y="1698479"/>
          <a:ext cx="305861" cy="550208"/>
        </a:xfrm>
        <a:custGeom>
          <a:avLst/>
          <a:gdLst/>
          <a:ahLst/>
          <a:cxnLst/>
          <a:rect l="0" t="0" r="0" b="0"/>
          <a:pathLst>
            <a:path>
              <a:moveTo>
                <a:pt x="305861" y="0"/>
              </a:moveTo>
              <a:lnTo>
                <a:pt x="305861" y="302690"/>
              </a:lnTo>
              <a:lnTo>
                <a:pt x="0" y="302690"/>
              </a:lnTo>
              <a:lnTo>
                <a:pt x="0" y="55020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E38D-56C7-4426-99F6-D9D4F9AC7525}">
      <dsp:nvSpPr>
        <dsp:cNvPr id="0" name=""/>
        <dsp:cNvSpPr/>
      </dsp:nvSpPr>
      <dsp:spPr>
        <a:xfrm>
          <a:off x="1272216" y="1698479"/>
          <a:ext cx="3378455" cy="533259"/>
        </a:xfrm>
        <a:custGeom>
          <a:avLst/>
          <a:gdLst/>
          <a:ahLst/>
          <a:cxnLst/>
          <a:rect l="0" t="0" r="0" b="0"/>
          <a:pathLst>
            <a:path>
              <a:moveTo>
                <a:pt x="3378455" y="0"/>
              </a:moveTo>
              <a:lnTo>
                <a:pt x="3378455" y="285741"/>
              </a:lnTo>
              <a:lnTo>
                <a:pt x="0" y="285741"/>
              </a:lnTo>
              <a:lnTo>
                <a:pt x="0" y="5332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D-5FB0-4960-BB21-DD189069D6DB}">
      <dsp:nvSpPr>
        <dsp:cNvPr id="0" name=""/>
        <dsp:cNvSpPr/>
      </dsp:nvSpPr>
      <dsp:spPr>
        <a:xfrm>
          <a:off x="1764860" y="333817"/>
          <a:ext cx="5771625" cy="136466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Доходы бюджета </a:t>
          </a:r>
          <a:r>
            <a:rPr lang="ru-RU" sz="2800" kern="1200" dirty="0" smtClean="0">
              <a:solidFill>
                <a:schemeClr val="tx1"/>
              </a:solidFill>
            </a:rPr>
            <a:t>– поступающие в бюджет</a:t>
          </a:r>
        </a:p>
      </dsp:txBody>
      <dsp:txXfrm>
        <a:off x="1764860" y="333817"/>
        <a:ext cx="5771625" cy="1364661"/>
      </dsp:txXfrm>
    </dsp:sp>
    <dsp:sp modelId="{E9DF6340-9756-4DD8-B118-8E597ADA5EBA}">
      <dsp:nvSpPr>
        <dsp:cNvPr id="0" name=""/>
        <dsp:cNvSpPr/>
      </dsp:nvSpPr>
      <dsp:spPr>
        <a:xfrm>
          <a:off x="36677" y="2231738"/>
          <a:ext cx="2471078" cy="4036370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Налоговые доходы- </a:t>
          </a:r>
          <a:r>
            <a:rPr lang="ru-RU" sz="1400" kern="1200" dirty="0" smtClean="0"/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  <a:endParaRPr lang="ru-RU" sz="1400" kern="1200" dirty="0"/>
        </a:p>
      </dsp:txBody>
      <dsp:txXfrm>
        <a:off x="36677" y="2231738"/>
        <a:ext cx="2471078" cy="4036370"/>
      </dsp:txXfrm>
    </dsp:sp>
    <dsp:sp modelId="{A1E80AD6-4A1B-40F3-8402-13BAE6B5FCCF}">
      <dsp:nvSpPr>
        <dsp:cNvPr id="0" name=""/>
        <dsp:cNvSpPr/>
      </dsp:nvSpPr>
      <dsp:spPr>
        <a:xfrm>
          <a:off x="2980303" y="2248688"/>
          <a:ext cx="2729015" cy="4008047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5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Неналоговые доходы </a:t>
          </a:r>
          <a:r>
            <a:rPr lang="ru-RU" sz="1400" kern="1200" dirty="0" smtClean="0"/>
            <a:t>– платежи, которые включают в себя: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доходы от использования и продажи имущества;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плата от продажи права на заключения договоров аренды земельных участков;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-восстановительная стоимость зеленных насаждений;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Штрафы за нарушение законодательства;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-иные  неналоговые доходы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80303" y="2248688"/>
        <a:ext cx="2729015" cy="4008047"/>
      </dsp:txXfrm>
    </dsp:sp>
    <dsp:sp modelId="{EF980E61-5969-43BC-A97A-8FC0AE1A661B}">
      <dsp:nvSpPr>
        <dsp:cNvPr id="0" name=""/>
        <dsp:cNvSpPr/>
      </dsp:nvSpPr>
      <dsp:spPr>
        <a:xfrm>
          <a:off x="6096178" y="2181622"/>
          <a:ext cx="2665179" cy="4037961"/>
        </a:xfrm>
        <a:prstGeom prst="verticalScroll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Безвозмездные поступления- </a:t>
          </a:r>
          <a:r>
            <a:rPr lang="ru-RU" sz="1400" kern="1200" dirty="0" smtClean="0"/>
            <a:t>поступления в местный бюджет межбюджетных трансфертов в виде дотаций, субсидий, субвенций и иных межбюджетных трансфертов</a:t>
          </a:r>
          <a:endParaRPr lang="ru-RU" sz="1400" kern="1200" dirty="0"/>
        </a:p>
      </dsp:txBody>
      <dsp:txXfrm>
        <a:off x="6096178" y="2181622"/>
        <a:ext cx="2665179" cy="403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0029-5A2C-4139-82CC-4515DBD2A1C6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12BF-99BA-4975-B840-04322A3E8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12BF-99BA-4975-B840-04322A3E8D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/index.php?title=%D0%A3%D0%BB%D0%B8%D1%86%D0%B0_%D0%92%D0%B0%D0%BB%D0%B8%D0%B5%D0%B2%D0%B0_(%D0%9A%D0%BE%D0%BC%D0%B0%D1%80%D0%BE%D0%B2%D0%BE)&amp;action=edit&amp;redlink=1" TargetMode="External"/><Relationship Id="rId18" Type="http://schemas.openxmlformats.org/officeDocument/2006/relationships/hyperlink" Target="https://ru.wikipedia.org/w/index.php?title=%D0%A3%D0%BB%D0%B8%D1%86%D0%B0_%D0%93%D1%80%D0%BE%D0%BC%D1%8B%D1%85%D0%B0%D0%BB%D0%BE%D0%B2%D0%B0&amp;action=edit&amp;redlink=1" TargetMode="External"/><Relationship Id="rId26" Type="http://schemas.openxmlformats.org/officeDocument/2006/relationships/hyperlink" Target="https://ru.wikipedia.org/w/index.php?title=%D0%9A%D0%B5%D0%BB%D0%BB%D0%BE%D0%BC%D1%8F%D0%BA%D1%81%D0%BA%D0%B0%D1%8F_%D1%83%D0%BB%D0%B8%D1%86%D0%B0&amp;action=edit&amp;redlink=1" TargetMode="External"/><Relationship Id="rId39" Type="http://schemas.openxmlformats.org/officeDocument/2006/relationships/hyperlink" Target="https://ru.wikipedia.org/w/index.php?title=%D0%A3%D0%BB%D0%B8%D1%86%D0%B0_%D0%9E%D1%81%D0%B8%D0%BF%D0%B5%D0%BD%D0%BA%D0%BE_(%D0%9A%D0%BE%D0%BC%D0%B0%D1%80%D0%BE%D0%B2%D0%BE)&amp;action=edit&amp;redlink=1" TargetMode="External"/><Relationship Id="rId21" Type="http://schemas.openxmlformats.org/officeDocument/2006/relationships/hyperlink" Target="https://ru.wikipedia.org/w/index.php?title=3-%D1%8F_%D0%94%D0%B0%D1%87%D0%BD%D0%B0%D1%8F_%D1%83%D0%BB%D0%B8%D1%86%D0%B0_(%D0%9A%D0%BE%D0%BC%D0%B0%D1%80%D0%BE%D0%B2%D0%BE)&amp;action=edit&amp;redlink=1" TargetMode="External"/><Relationship Id="rId34" Type="http://schemas.openxmlformats.org/officeDocument/2006/relationships/hyperlink" Target="https://ru.wikipedia.org/w/index.php?title=%D0%9B%D0%BE%D0%BC%D0%B0%D0%BD%D0%B0%D1%8F_%D1%83%D0%BB%D0%B8%D1%86%D0%B0_(%D0%9A%D0%BE%D0%BC%D0%B0%D1%80%D0%BE%D0%B2%D0%BE)&amp;action=edit&amp;redlink=1" TargetMode="External"/><Relationship Id="rId42" Type="http://schemas.openxmlformats.org/officeDocument/2006/relationships/hyperlink" Target="https://ru.wikipedia.org/w/index.php?title=%D0%9F%D0%B8%D0%BE%D0%BD%D0%B5%D1%80%D1%81%D0%BA%D0%B0%D1%8F_%D1%83%D0%BB%D0%B8%D1%86%D0%B0_(%D0%9A%D0%BE%D0%BC%D0%B0%D1%80%D0%BE%D0%B2%D0%BE)&amp;action=edit&amp;redlink=1" TargetMode="External"/><Relationship Id="rId47" Type="http://schemas.openxmlformats.org/officeDocument/2006/relationships/hyperlink" Target="https://ru.wikipedia.org/w/index.php?title=%D0%A1%D0%B0%D0%BF%D1%91%D1%80%D0%BD%D0%B0%D1%8F_%D1%83%D0%BB%D0%B8%D1%86%D0%B0_(%D0%9A%D0%BE%D0%BC%D0%B0%D1%80%D0%BE%D0%B2%D0%BE)&amp;action=edit&amp;redlink=1" TargetMode="External"/><Relationship Id="rId50" Type="http://schemas.openxmlformats.org/officeDocument/2006/relationships/hyperlink" Target="https://ru.wikipedia.org/w/index.php?title=%D0%A1%D0%BE%D0%B2%D0%B5%D1%82%D1%81%D0%BA%D0%B0%D1%8F_%D1%83%D0%BB%D0%B8%D1%86%D0%B0_(%D0%9A%D0%BE%D0%BC%D0%B0%D1%80%D0%BE%D0%B2%D0%BE)&amp;action=edit&amp;redlink=1" TargetMode="External"/><Relationship Id="rId55" Type="http://schemas.openxmlformats.org/officeDocument/2006/relationships/hyperlink" Target="https://ru.wikipedia.org/w/index.php?title=%D0%A3%D0%BB%D0%B8%D1%86%D0%B0_%D0%A7%D0%BA%D0%B0%D0%BB%D0%BE%D0%B2%D0%B0_(%D0%9A%D0%BE%D0%BC%D0%B0%D1%80%D0%BE%D0%B2%D0%BE)&amp;action=edit&amp;redlink=1" TargetMode="External"/><Relationship Id="rId63" Type="http://schemas.openxmlformats.org/officeDocument/2006/relationships/hyperlink" Target="https://ru.wikipedia.org/w/index.php?title=2-%D0%B9_%D0%94%D0%B0%D1%87%D0%BD%D1%8B%D0%B9_%D0%BF%D0%B5%D1%80%D0%B5%D1%83%D0%BB%D0%BE%D0%BA_(%D0%9A%D0%BE%D0%BC%D0%B0%D1%80%D0%BE%D0%B2%D0%BE)&amp;action=edit&amp;redlink=1" TargetMode="External"/><Relationship Id="rId68" Type="http://schemas.openxmlformats.org/officeDocument/2006/relationships/hyperlink" Target="https://ru.wikipedia.org/w/index.php?title=%D0%9A%D0%BE%D1%80%D0%BE%D0%B1%D0%BA%D0%BE%D0%B2_%D0%BF%D0%B5%D1%80%D0%B5%D1%83%D0%BB%D0%BE%D0%BA&amp;action=edit&amp;redlink=1" TargetMode="External"/><Relationship Id="rId76" Type="http://schemas.openxmlformats.org/officeDocument/2006/relationships/hyperlink" Target="https://ru.wikipedia.org/w/index.php?title=%D0%9F%D0%B5%D1%80%D0%B5%D1%83%D0%BB%D0%BE%D0%BA_%D0%9E%D1%82%D0%B4%D1%8B%D1%85%D0%B0_(%D0%9A%D0%BE%D0%BC%D0%B0%D1%80%D0%BE%D0%B2%D0%BE)&amp;action=edit&amp;redlink=1" TargetMode="External"/><Relationship Id="rId84" Type="http://schemas.openxmlformats.org/officeDocument/2006/relationships/hyperlink" Target="https://ru.wikipedia.org/w/index.php?title=5-%D1%8F_%D0%B0%D0%BB%D0%BB%D0%B5%D1%8F_(%D0%9A%D0%BE%D0%BC%D0%B0%D1%80%D0%BE%D0%B2%D0%BE)&amp;action=edit&amp;redlink=1" TargetMode="External"/><Relationship Id="rId89" Type="http://schemas.openxmlformats.org/officeDocument/2006/relationships/image" Target="../media/image4.jpeg"/><Relationship Id="rId7" Type="http://schemas.openxmlformats.org/officeDocument/2006/relationships/hyperlink" Target="https://ru.wikipedia.org/wiki/%D0%92%D1%8B%D0%B1%D0%BE%D1%80%D0%B3%D1%81%D0%BA%D0%B8%D0%B9_%D1%80%D0%B0%D0%B9%D0%BE%D0%BD_%D0%9B%D0%B5%D0%BD%D0%B8%D0%BD%D0%B3%D1%80%D0%B0%D0%B4%D1%81%D0%BA%D0%BE%D0%B9_%D0%BE%D0%B1%D0%BB%D0%B0%D1%81%D1%82%D0%B8" TargetMode="External"/><Relationship Id="rId71" Type="http://schemas.openxmlformats.org/officeDocument/2006/relationships/hyperlink" Target="https://ru.wikipedia.org/w/index.php?title=2-%D0%B9_%D0%9A%D1%83%D1%80%D0%BE%D1%80%D1%82%D0%BD%D1%8B%D0%B9_%D0%BF%D0%B5%D1%80%D0%B5%D1%83%D0%BB%D0%BE%D0%BA_(%D0%9A%D0%BE%D0%BC%D0%B0%D1%80%D0%BE%D0%B2%D0%BE)&amp;action=edit&amp;redlink=1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/index.php?title=%D0%92%D1%8B%D0%B1%D0%BE%D1%80%D0%B3%D1%81%D0%BA%D0%B0%D1%8F_%D1%83%D0%BB%D0%B8%D1%86%D0%B0_(%D0%9A%D0%BE%D0%BC%D0%B0%D1%80%D0%BE%D0%B2%D0%BE)&amp;action=edit&amp;redlink=1" TargetMode="External"/><Relationship Id="rId29" Type="http://schemas.openxmlformats.org/officeDocument/2006/relationships/hyperlink" Target="https://ru.wikipedia.org/w/index.php?title=%D0%9A%D1%83%D0%B4%D1%80%D0%B8%D0%BD%D1%81%D0%BA%D0%B0%D1%8F_%D1%83%D0%BB%D0%B8%D1%86%D0%B0_(%D0%9A%D0%BE%D0%BC%D0%B0%D1%80%D0%BE%D0%B2%D0%BE)&amp;action=edit&amp;redlink=1" TargetMode="External"/><Relationship Id="rId11" Type="http://schemas.openxmlformats.org/officeDocument/2006/relationships/hyperlink" Target="https://ru.wikipedia.org/w/index.php?title=%D0%A3%D0%BB%D0%B8%D1%86%D0%B0_%D0%90%D0%BA%D0%B0%D0%B4%D0%B5%D0%BC%D0%B8%D0%BA%D0%BE%D0%B2_(%D0%9A%D0%BE%D0%BC%D0%B0%D1%80%D0%BE%D0%B2%D0%BE)&amp;action=edit&amp;redlink=1" TargetMode="External"/><Relationship Id="rId24" Type="http://schemas.openxmlformats.org/officeDocument/2006/relationships/hyperlink" Target="https://ru.wikipedia.org/w/index.php?title=%D0%A3%D0%BB%D0%B8%D1%86%D0%B0_%D0%94%D1%80%D1%83%D0%B6%D0%B1%D1%8B_(%D0%9A%D0%BE%D0%BC%D0%B0%D1%80%D0%BE%D0%B2%D0%BE)&amp;action=edit&amp;redlink=1" TargetMode="External"/><Relationship Id="rId32" Type="http://schemas.openxmlformats.org/officeDocument/2006/relationships/hyperlink" Target="https://ru.wikipedia.org/w/index.php?title=%D0%9B%D0%B5%D0%BD%D0%B8%D0%BD%D0%B3%D1%80%D0%B0%D0%B4%D1%81%D0%BA%D0%B0%D1%8F_%D1%83%D0%BB%D0%B8%D1%86%D0%B0_(%D0%9A%D0%BE%D0%BC%D0%B0%D1%80%D0%BE%D0%B2%D0%BE)&amp;action=edit&amp;redlink=1" TargetMode="External"/><Relationship Id="rId37" Type="http://schemas.openxmlformats.org/officeDocument/2006/relationships/hyperlink" Target="https://ru.wikipedia.org/w/index.php?title=%D0%9E%D0%B7%D1%91%D1%80%D0%BD%D0%B0%D1%8F_%D1%83%D0%BB%D0%B8%D1%86%D0%B0_(%D0%9A%D0%BE%D0%BC%D0%B0%D1%80%D0%BE%D0%B2%D0%BE)&amp;action=edit&amp;redlink=1" TargetMode="External"/><Relationship Id="rId40" Type="http://schemas.openxmlformats.org/officeDocument/2006/relationships/hyperlink" Target="https://ru.wikipedia.org/w/index.php?title=%D0%A3%D0%BB%D0%B8%D1%86%D0%B0_%D0%9E%D1%82%D0%B4%D1%8B%D1%85%D0%B0_(%D0%9A%D0%BE%D0%BC%D0%B0%D1%80%D0%BE%D0%B2%D0%BE)&amp;action=edit&amp;redlink=1" TargetMode="External"/><Relationship Id="rId45" Type="http://schemas.openxmlformats.org/officeDocument/2006/relationships/hyperlink" Target="https://ru.wikipedia.org/w/index.php?title=%D0%9F%D1%80%D0%B8%D0%B2%D0%BE%D0%BA%D0%B7%D0%B0%D0%BB%D1%8C%D0%BD%D0%B0%D1%8F_%D1%83%D0%BB%D0%B8%D1%86%D0%B0_(%D0%9A%D0%BE%D0%BC%D0%B0%D1%80%D0%BE%D0%B2%D0%BE)&amp;action=edit&amp;redlink=1" TargetMode="External"/><Relationship Id="rId53" Type="http://schemas.openxmlformats.org/officeDocument/2006/relationships/hyperlink" Target="https://ru.wikipedia.org/w/index.php?title=%D0%A3%D0%BB%D0%B8%D1%86%D0%B0_%D0%A2%D0%B0%D0%BD%D0%BA%D0%B8%D1%81%D1%82%D0%BE%D0%B2_(%D0%9A%D0%BE%D0%BC%D0%B0%D1%80%D0%BE%D0%B2%D0%BE)&amp;action=edit&amp;redlink=1" TargetMode="External"/><Relationship Id="rId5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2" TargetMode="External"/><Relationship Id="rId66" Type="http://schemas.openxmlformats.org/officeDocument/2006/relationships/hyperlink" Target="https://ru.wikipedia.org/w/index.php?title=6-%D0%B9_%D0%94%D0%B0%D1%87%D0%BD%D1%8B%D0%B9_%D0%BF%D0%B5%D1%80%D0%B5%D1%83%D0%BB%D0%BE%D0%BA_(%D0%9A%D0%BE%D0%BC%D0%B0%D1%80%D0%BE%D0%B2%D0%BE)&amp;action=edit&amp;redlink=1" TargetMode="External"/><Relationship Id="rId74" Type="http://schemas.openxmlformats.org/officeDocument/2006/relationships/hyperlink" Target="https://ru.wikipedia.org/w/index.php?title=%D0%9F%D0%B5%D1%80%D0%B5%D1%83%D0%BB%D0%BE%D0%BA_%D0%9E%D1%81%D0%B8%D0%BF%D0%B5%D0%BD%D0%BA%D0%BE_(%D0%9A%D0%BE%D0%BC%D0%B0%D1%80%D0%BE%D0%B2%D0%BE)&amp;action=edit&amp;redlink=1" TargetMode="External"/><Relationship Id="rId79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4" TargetMode="External"/><Relationship Id="rId87" Type="http://schemas.openxmlformats.org/officeDocument/2006/relationships/hyperlink" Target="https://ru.wikipedia.org/wiki/%D0%9F%D1%80%D0%B8%D0%BC%D0%BE%D1%80%D1%81%D0%BA%D0%BE%D0%B5_%D1%88%D0%BE%D1%81%D1%81%D0%B5_(%D0%A1%D0%B0%D0%BD%D0%BA%D1%82-%D0%9F%D0%B5%D1%82%D0%B5%D1%80%D0%B1%D1%83%D1%80%D0%B3)" TargetMode="External"/><Relationship Id="rId5" Type="http://schemas.openxmlformats.org/officeDocument/2006/relationships/hyperlink" Target="https://ru.wikipedia.org/wiki/%D0%9F%D1%80%D0%B8%D0%BC%D0%BE%D1%80%D1%81%D0%BA%D0%BE%D0%B5_%D1%88%D0%BE%D1%81%D1%81%D0%B5" TargetMode="External"/><Relationship Id="rId61" Type="http://schemas.openxmlformats.org/officeDocument/2006/relationships/hyperlink" Target="https://ru.wikipedia.org/w/index.php?title=%D0%9B%D0%B5%D1%81%D0%BD%D0%BE%D0%B9_%D0%BF%D1%80%D0%BE%D1%81%D0%BF%D0%B5%D0%BA%D1%82_(%D0%9A%D0%BE%D0%BC%D0%B0%D1%80%D0%BE%D0%B2%D0%BE)&amp;action=edit&amp;redlink=1" TargetMode="External"/><Relationship Id="rId82" Type="http://schemas.openxmlformats.org/officeDocument/2006/relationships/hyperlink" Target="https://ru.wikipedia.org/w/index.php?title=3-%D1%8F_%D0%B0%D0%BB%D0%BB%D0%B5%D1%8F_(%D0%9A%D0%BE%D0%BC%D0%B0%D1%80%D0%BE%D0%B2%D0%BE)&amp;action=edit&amp;redlink=1" TargetMode="External"/><Relationship Id="rId19" Type="http://schemas.openxmlformats.org/officeDocument/2006/relationships/hyperlink" Target="https://ru.wikipedia.org/w/index.php?title=1-%D1%8F_%D0%94%D0%B0%D1%87%D0%BD%D0%B0%D1%8F_%D1%83%D0%BB%D0%B8%D1%86%D0%B0_(%D0%9A%D0%BE%D0%BC%D0%B0%D1%80%D0%BE%D0%B2%D0%BE)&amp;action=edit&amp;redlink=1" TargetMode="External"/><Relationship Id="rId4" Type="http://schemas.openxmlformats.org/officeDocument/2006/relationships/hyperlink" Target="https://ru.wikipedia.org/wiki/%D0%97%D0%B5%D0%BB%D0%B5%D0%BD%D0%BE%D0%B3%D0%BE%D1%80%D1%81%D0%BA_(%D0%A1%D0%B0%D0%BD%D0%BA%D1%82-%D0%9F%D0%B5%D1%82%D0%B5%D1%80%D0%B1%D1%83%D1%80%D0%B3)" TargetMode="External"/><Relationship Id="rId9" Type="http://schemas.openxmlformats.org/officeDocument/2006/relationships/hyperlink" Target="https://ru.wikipedia.org/wiki/%D0%9A%D0%BE%D0%BC%D0%B0%D1%80%D0%BE%D0%B2%D1%81%D0%BA%D0%B8%D0%B9_%D0%B1%D0%B5%D1%80%D0%B5%D0%B3" TargetMode="External"/><Relationship Id="rId14" Type="http://schemas.openxmlformats.org/officeDocument/2006/relationships/hyperlink" Target="https://ru.wikipedia.org/w/index.php?title=%D0%A3%D0%BB%D0%B8%D1%86%D0%B0_%D0%92%D0%B0%D1%81%D0%B8%D0%BB%D1%8C%D0%B5%D0%B2%D0%B0_(%D0%9A%D0%BE%D0%BC%D0%B0%D1%80%D0%BE%D0%B2%D0%BE)&amp;action=edit&amp;redlink=1" TargetMode="External"/><Relationship Id="rId22" Type="http://schemas.openxmlformats.org/officeDocument/2006/relationships/hyperlink" Target="https://ru.wikipedia.org/w/index.php?title=4-%D1%8F_%D0%94%D0%B0%D1%87%D0%BD%D0%B0%D1%8F_%D1%83%D0%BB%D0%B8%D1%86%D0%B0_(%D0%9A%D0%BE%D0%BC%D0%B0%D1%80%D0%BE%D0%B2%D0%BE)&amp;action=edit&amp;redlink=1" TargetMode="External"/><Relationship Id="rId27" Type="http://schemas.openxmlformats.org/officeDocument/2006/relationships/hyperlink" Target="https://ru.wikipedia.org/w/index.php?title=%D0%9A%D0%BE%D1%81%D0%B0%D1%8F_%D1%83%D0%BB%D0%B8%D1%86%D0%B0_(%D0%9A%D0%BE%D0%BC%D0%B0%D1%80%D0%BE%D0%B2%D0%BE)&amp;action=edit&amp;redlink=1" TargetMode="External"/><Relationship Id="rId30" Type="http://schemas.openxmlformats.org/officeDocument/2006/relationships/hyperlink" Target="https://ru.wikipedia.org/w/index.php?title=%D0%9A%D1%83%D1%80%D0%BE%D1%80%D1%82%D0%BD%D0%B0%D1%8F_%D1%83%D0%BB%D0%B8%D1%86%D0%B0_(%D0%9A%D0%BE%D0%BC%D0%B0%D1%80%D0%BE%D0%B2%D0%BE)&amp;action=edit&amp;redlink=1" TargetMode="External"/><Relationship Id="rId35" Type="http://schemas.openxmlformats.org/officeDocument/2006/relationships/hyperlink" Target="https://ru.wikipedia.org/w/index.php?title=%D0%A3%D0%BB%D0%B8%D1%86%D0%B0_%D0%9B%D0%BE%D0%BC%D0%BE%D0%BD%D0%BE%D1%81%D0%BE%D0%B2%D0%B0_(%D0%9A%D0%BE%D0%BC%D0%B0%D1%80%D0%BE%D0%B2%D0%BE)&amp;action=edit&amp;redlink=1" TargetMode="External"/><Relationship Id="rId43" Type="http://schemas.openxmlformats.org/officeDocument/2006/relationships/hyperlink" Target="https://ru.wikipedia.org/w/index.php?title=%D0%9F%D0%BE%D0%B3%D1%80%D0%B0%D0%BD%D0%B8%D1%87%D0%BD%D0%B0%D1%8F_%D1%83%D0%BB%D0%B8%D1%86%D0%B0_(%D0%9A%D0%BE%D0%BC%D0%B0%D1%80%D0%BE%D0%B2%D0%BE)&amp;action=edit&amp;redlink=1" TargetMode="External"/><Relationship Id="rId48" Type="http://schemas.openxmlformats.org/officeDocument/2006/relationships/hyperlink" Target="https://ru.wikipedia.org/w/index.php?title=%D0%A3%D0%BB%D0%B8%D1%86%D0%B0_%D0%A1%D0%B2%D1%8F%D0%B7%D0%B8_(%D0%9A%D0%BE%D0%BC%D0%B0%D1%80%D0%BE%D0%B2%D0%BE)&amp;action=edit&amp;redlink=1" TargetMode="External"/><Relationship Id="rId56" Type="http://schemas.openxmlformats.org/officeDocument/2006/relationships/hyperlink" Target="https://ru.wikipedia.org/w/index.php?title=%D0%A8%D0%BA%D0%BE%D0%BB%D1%8C%D0%BD%D0%B0%D1%8F_%D1%83%D0%BB%D0%B8%D1%86%D0%B0_(%D0%9A%D0%BE%D0%BC%D0%B0%D1%80%D0%BE%D0%B2%D0%BE)&amp;action=edit&amp;redlink=1" TargetMode="External"/><Relationship Id="rId64" Type="http://schemas.openxmlformats.org/officeDocument/2006/relationships/hyperlink" Target="https://ru.wikipedia.org/w/index.php?title=4-%D0%B9_%D0%94%D0%B0%D1%87%D0%BD%D1%8B%D0%B9_%D0%BF%D0%B5%D1%80%D0%B5%D1%83%D0%BB%D0%BE%D0%BA_(%D0%9A%D0%BE%D0%BC%D0%B0%D1%80%D0%BE%D0%B2%D0%BE)&amp;action=edit&amp;redlink=1" TargetMode="External"/><Relationship Id="rId69" Type="http://schemas.openxmlformats.org/officeDocument/2006/relationships/hyperlink" Target="https://ru.wikipedia.org/w/index.php?title=%D0%9A%D1%83%D0%B4%D1%80%D0%B8%D0%BD%D1%81%D0%BA%D0%B8%D0%B9_%D0%BF%D0%B5%D1%80%D0%B5%D1%83%D0%BB%D0%BE%D0%BA_(%D0%9A%D0%BE%D0%BC%D0%B0%D1%80%D0%BE%D0%B2%D0%BE)&amp;action=edit&amp;redlink=1" TargetMode="External"/><Relationship Id="rId77" Type="http://schemas.openxmlformats.org/officeDocument/2006/relationships/hyperlink" Target="https://ru.wikipedia.org/w/index.php?title=%D0%A1%D0%B0%D0%BF%D1%91%D1%80%D0%BD%D1%8B%D0%B9_%D0%BF%D0%B5%D1%80%D0%B5%D1%83%D0%BB%D0%BE%D0%BA_(%D0%9A%D0%BE%D0%BC%D0%B0%D1%80%D0%BE%D0%B2%D0%BE)&amp;action=edit&amp;redlink=1" TargetMode="External"/><Relationship Id="rId8" Type="http://schemas.openxmlformats.org/officeDocument/2006/relationships/hyperlink" Target="https://ru.wikipedia.org/wiki/%D0%A0%D0%B5%D0%BF%D0%B8%D0%BD%D0%BE_(%D0%A1%D0%B0%D0%BD%D0%BA%D1%82-%D0%9F%D0%B5%D1%82%D0%B5%D1%80%D0%B1%D1%83%D1%80%D0%B3)" TargetMode="External"/><Relationship Id="rId51" Type="http://schemas.openxmlformats.org/officeDocument/2006/relationships/hyperlink" Target="https://ru.wikipedia.org/w/index.php?title=%D0%A1%D0%BE%D1%81%D0%BD%D0%BE%D0%B2%D0%B0%D1%8F_%D1%83%D0%BB%D0%B8%D1%86%D0%B0_(%D0%9A%D0%BE%D0%BC%D0%B0%D1%80%D0%BE%D0%B2%D0%BE)&amp;action=edit&amp;redlink=1" TargetMode="External"/><Relationship Id="rId72" Type="http://schemas.openxmlformats.org/officeDocument/2006/relationships/hyperlink" Target="https://ru.wikipedia.org/w/index.php?title=3-%D0%B9_%D0%9A%D1%83%D1%80%D0%BE%D1%80%D1%82%D0%BD%D1%8B%D0%B9_%D0%BF%D0%B5%D1%80%D0%B5%D1%83%D0%BB%D0%BE%D0%BA&amp;action=edit&amp;redlink=1" TargetMode="External"/><Relationship Id="rId80" Type="http://schemas.openxmlformats.org/officeDocument/2006/relationships/hyperlink" Target="https://ru.wikipedia.org/w/index.php?title=1-%D1%8F_%D0%B0%D0%BB%D0%BB%D0%B5%D1%8F_(%D0%9A%D0%BE%D0%BC%D0%B0%D1%80%D0%BE%D0%B2%D0%BE)&amp;action=edit&amp;redlink=1" TargetMode="External"/><Relationship Id="rId85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5" TargetMode="External"/><Relationship Id="rId3" Type="http://schemas.openxmlformats.org/officeDocument/2006/relationships/hyperlink" Target="https://ru.wikipedia.org/wiki/%D0%A4%D0%B8%D0%BD%D1%81%D0%BA%D0%B8%D0%B9_%D0%B7%D0%B0%D0%BB%D0%B8%D0%B2" TargetMode="External"/><Relationship Id="rId12" Type="http://schemas.openxmlformats.org/officeDocument/2006/relationships/hyperlink" Target="https://ru.wikipedia.org/w/index.php?title=%D0%A3%D0%BB%D0%B8%D1%86%D0%B0_%D0%90%D1%80%D1%82%D0%B8%D0%BB%D0%BB%D0%B5%D1%80%D0%B8%D1%81%D1%82%D0%BE%D0%B2_(%D0%9A%D0%BE%D0%BC%D0%B0%D1%80%D0%BE%D0%B2%D0%BE)&amp;action=edit&amp;redlink=1" TargetMode="External"/><Relationship Id="rId17" Type="http://schemas.openxmlformats.org/officeDocument/2006/relationships/hyperlink" Target="https://ru.wikipedia.org/w/index.php?title=%D0%93%D0%BE%D1%80%D0%BD%D0%B0%D1%8F_%D1%83%D0%BB%D0%B8%D1%86%D0%B0_(%D0%9A%D0%BE%D0%BC%D0%B0%D1%80%D0%BE%D0%B2%D0%BE)&amp;action=edit&amp;redlink=1" TargetMode="External"/><Relationship Id="rId25" Type="http://schemas.openxmlformats.org/officeDocument/2006/relationships/hyperlink" Target="https://ru.wikipedia.org/w/index.php?title=%D0%9A%D0%B0%D0%B2%D0%B0%D0%BB%D0%B5%D1%80%D0%B8%D0%B9%D1%81%D0%BA%D0%B0%D1%8F_%D1%83%D0%BB%D0%B8%D1%86%D0%B0_(%D0%9A%D0%BE%D0%BC%D0%B0%D1%80%D0%BE%D0%B2%D0%BE)&amp;action=edit&amp;redlink=1" TargetMode="External"/><Relationship Id="rId33" Type="http://schemas.openxmlformats.org/officeDocument/2006/relationships/hyperlink" Target="https://ru.wikipedia.org/w/index.php?title=%D0%9B%D0%B5%D1%81%D0%BD%D0%B0%D1%8F_%D1%83%D0%BB%D0%B8%D1%86%D0%B0_(%D0%9A%D0%BE%D0%BC%D0%B0%D1%80%D0%BE%D0%B2%D0%BE)&amp;action=edit&amp;redlink=1" TargetMode="External"/><Relationship Id="rId38" Type="http://schemas.openxmlformats.org/officeDocument/2006/relationships/hyperlink" Target="https://ru.wikipedia.org/w/index.php?title=%D0%9E%D0%BA%D1%82%D1%8F%D0%B1%D1%80%D1%8C%D1%81%D0%BA%D0%B0%D1%8F_%D1%83%D0%BB%D0%B8%D1%86%D0%B0_(%D0%9A%D0%BE%D0%BC%D0%B0%D1%80%D0%BE%D0%B2%D0%BE)&amp;action=edit&amp;redlink=1" TargetMode="External"/><Relationship Id="rId46" Type="http://schemas.openxmlformats.org/officeDocument/2006/relationships/hyperlink" Target="https://ru.wikipedia.org/w/index.php?title=%D0%A3%D0%BB%D0%B8%D1%86%D0%B0_%D0%9F%D1%83%D1%88%D0%BA%D0%B8%D0%BD%D0%B0_(%D0%9A%D0%BE%D0%BC%D0%B0%D1%80%D0%BE%D0%B2%D0%BE)&amp;action=edit&amp;redlink=1" TargetMode="External"/><Relationship Id="rId59" Type="http://schemas.openxmlformats.org/officeDocument/2006/relationships/hyperlink" Target="https://ru.wikipedia.org/w/index.php?title=%D0%91%D0%BE%D0%BB%D1%8C%D1%88%D0%BE%D0%B9_%D0%BF%D1%80%D0%BE%D1%81%D0%BF%D0%B5%D0%BA%D1%82_(%D0%9A%D0%BE%D0%BC%D0%B0%D1%80%D0%BE%D0%B2%D0%BE)&amp;action=edit&amp;redlink=1" TargetMode="External"/><Relationship Id="rId67" Type="http://schemas.openxmlformats.org/officeDocument/2006/relationships/hyperlink" Target="https://ru.wikipedia.org/w/index.php?title=%D0%9F%D0%B5%D1%80%D0%B5%D1%83%D0%BB%D0%BE%D0%BA_%D0%98%D0%BB%D1%8C%D0%B8%D1%87%D0%B0_(%D0%9A%D0%BE%D0%BC%D0%B0%D1%80%D0%BE%D0%B2%D0%BE)&amp;action=edit&amp;redlink=1" TargetMode="External"/><Relationship Id="rId20" Type="http://schemas.openxmlformats.org/officeDocument/2006/relationships/hyperlink" Target="https://ru.wikipedia.org/w/index.php?title=2-%D1%8F_%D0%94%D0%B0%D1%87%D0%BD%D0%B0%D1%8F_%D1%83%D0%BB%D0%B8%D1%86%D0%B0_(%D0%9A%D0%BE%D0%BC%D0%B0%D1%80%D0%BE%D0%B2%D0%BE)&amp;action=edit&amp;redlink=1" TargetMode="External"/><Relationship Id="rId41" Type="http://schemas.openxmlformats.org/officeDocument/2006/relationships/hyperlink" Target="https://ru.wikipedia.org/w/index.php?title=%D0%A3%D0%BB%D0%B8%D1%86%D0%B0_%D0%9E%D1%81%D1%82%D1%80%D0%BE%D0%B2%D1%81%D0%BA%D0%BE%D0%B3%D0%BE_(%D0%9A%D0%BE%D0%BC%D0%B0%D1%80%D0%BE%D0%B2%D0%BE)&amp;action=edit&amp;redlink=1" TargetMode="External"/><Relationship Id="rId54" Type="http://schemas.openxmlformats.org/officeDocument/2006/relationships/hyperlink" Target="https://ru.wikipedia.org/w/index.php?title=%D0%A6%D0%B2%D0%B5%D1%82%D0%BE%D1%87%D0%BD%D0%B0%D1%8F_%D1%83%D0%BB%D0%B8%D1%86%D0%B0_(%D0%9A%D0%BE%D0%BC%D0%B0%D1%80%D0%BE%D0%B2%D0%BE)&amp;action=edit&amp;redlink=1" TargetMode="External"/><Relationship Id="rId62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3" TargetMode="External"/><Relationship Id="rId70" Type="http://schemas.openxmlformats.org/officeDocument/2006/relationships/hyperlink" Target="https://ru.wikipedia.org/w/index.php?title=1-%D0%B9_%D0%9A%D1%83%D1%80%D0%BE%D1%80%D1%82%D0%BD%D1%8B%D0%B9_%D0%BF%D0%B5%D1%80%D0%B5%D1%83%D0%BB%D0%BE%D0%BA_(%D0%9A%D0%BE%D0%BC%D0%B0%D1%80%D0%BE%D0%B2%D0%BE)&amp;action=edit&amp;redlink=1" TargetMode="External"/><Relationship Id="rId75" Type="http://schemas.openxmlformats.org/officeDocument/2006/relationships/hyperlink" Target="https://ru.wikipedia.org/w/index.php?title=%D0%9F%D0%B5%D1%80%D0%B5%D1%83%D0%BB%D0%BE%D0%BA_%D0%9E%D1%81%D1%82%D1%80%D0%BE%D0%B2%D1%81%D0%BA%D0%BE%D0%B3%D0%BE_(%D0%9A%D0%BE%D0%BC%D0%B0%D1%80%D0%BE%D0%B2%D0%BE)&amp;action=edit&amp;redlink=1" TargetMode="External"/><Relationship Id="rId83" Type="http://schemas.openxmlformats.org/officeDocument/2006/relationships/hyperlink" Target="https://ru.wikipedia.org/w/index.php?title=4-%D1%8F_%D0%B0%D0%BB%D0%BB%D0%B5%D1%8F_(%D0%9A%D0%BE%D0%BC%D0%B0%D1%80%D0%BE%D0%B2%D0%BE)&amp;action=edit&amp;redlink=1" TargetMode="External"/><Relationship Id="rId8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9%D1%83%D1%87%D1%8C%D0%B5_(%D0%BE%D0%B7%D0%B5%D1%80%D0%BE,_%D0%9A%D0%BE%D0%BC%D0%B0%D1%80%D0%BE%D0%B2%D0%BE)" TargetMode="External"/><Relationship Id="rId15" Type="http://schemas.openxmlformats.org/officeDocument/2006/relationships/hyperlink" Target="https://ru.wikipedia.org/w/index.php?title=%D0%A3%D0%BB%D0%B8%D1%86%D0%B0_%D0%92%D0%BE%D0%B4%D0%BE%D0%BF%D1%8C%D1%8F%D0%BD%D0%BE%D0%B2%D0%B0_(%D0%9A%D0%BE%D0%BC%D0%B0%D1%80%D0%BE%D0%B2%D0%BE)&amp;action=edit&amp;redlink=1" TargetMode="External"/><Relationship Id="rId23" Type="http://schemas.openxmlformats.org/officeDocument/2006/relationships/hyperlink" Target="https://ru.wikipedia.org/w/index.php?title=5-%D1%8F_%D0%94%D0%B0%D1%87%D0%BD%D0%B0%D1%8F_%D1%83%D0%BB%D0%B8%D1%86%D0%B0_(%D0%9A%D0%BE%D0%BC%D0%B0%D1%80%D0%BE%D0%B2%D0%BE)&amp;action=edit&amp;redlink=1" TargetMode="External"/><Relationship Id="rId28" Type="http://schemas.openxmlformats.org/officeDocument/2006/relationships/hyperlink" Target="https://ru.wikipedia.org/w/index.php?title=%D0%A3%D0%BB%D0%B8%D1%86%D0%B0_%D0%9A%D1%80%D0%B8%D0%B2%D1%86%D0%BE%D0%B2%D0%B0_(%D0%9A%D0%BE%D0%BC%D0%B0%D1%80%D0%BE%D0%B2%D0%BE)&amp;action=edit&amp;redlink=1" TargetMode="External"/><Relationship Id="rId36" Type="http://schemas.openxmlformats.org/officeDocument/2006/relationships/hyperlink" Target="https://ru.wikipedia.org/w/index.php?title=%D0%9C%D0%BE%D1%80%D1%81%D0%BA%D0%B0%D1%8F_%D1%83%D0%BB%D0%B8%D1%86%D0%B0_(%D0%9A%D0%BE%D0%BC%D0%B0%D1%80%D0%BE%D0%B2%D0%BE)&amp;action=edit&amp;redlink=1" TargetMode="External"/><Relationship Id="rId49" Type="http://schemas.openxmlformats.org/officeDocument/2006/relationships/hyperlink" Target="https://ru.wikipedia.org/w/index.php?title=%D0%A1%D0%B5%D0%B2%D0%B5%D1%80%D0%BD%D0%B0%D1%8F_%D1%83%D0%BB%D0%B8%D1%86%D0%B0_(%D0%9A%D0%BE%D0%BC%D0%B0%D1%80%D0%BE%D0%B2%D0%BE)&amp;action=edit&amp;redlink=1" TargetMode="External"/><Relationship Id="rId57" Type="http://schemas.openxmlformats.org/officeDocument/2006/relationships/hyperlink" Target="https://ru.wikipedia.org/w/index.php?title=%D0%A3%D0%BB%D0%B8%D1%86%D0%B0_%D0%AE%D1%80%D0%B8%D1%8F_%D0%93%D0%B5%D1%80%D0%BC%D0%B0%D0%BD%D0%B0&amp;action=edit&amp;redlink=1" TargetMode="External"/><Relationship Id="rId10" Type="http://schemas.openxmlformats.org/officeDocument/2006/relationships/hyperlink" Target="https://ru.wikipedia.org/w/index.php?title=%D0%A3%D0%BB%D0%B8%D1%86%D0%B0_%D0%90%D0%BA%D0%B0%D0%B4%D0%B5%D0%BC%D0%B8%D0%BA%D0%B0_%D0%9A%D0%BE%D0%BC%D0%B0%D1%80%D0%BE%D0%B2%D0%B0_(%D0%9A%D0%BE%D0%BC%D0%B0%D1%80%D0%BE%D0%B2%D0%BE)&amp;action=edit&amp;redlink=1" TargetMode="External"/><Relationship Id="rId31" Type="http://schemas.openxmlformats.org/officeDocument/2006/relationships/hyperlink" Target="https://ru.wikipedia.org/w/index.php?title=%D0%A3%D0%BB%D0%B8%D1%86%D0%B0_%D0%9B%D0%B5%D0%B9%D1%82%D0%B5%D0%BD%D0%B0%D0%BD%D1%82%D0%BE%D0%B2_(%D0%9A%D0%BE%D0%BC%D0%B0%D1%80%D0%BE%D0%B2%D0%BE)&amp;action=edit&amp;redlink=1" TargetMode="External"/><Relationship Id="rId44" Type="http://schemas.openxmlformats.org/officeDocument/2006/relationships/hyperlink" Target="https://ru.wikipedia.org/w/index.php?title=%D0%9F%D0%BE%D0%B4%D0%B3%D0%BE%D1%80%D0%BD%D0%B0%D1%8F_%D1%83%D0%BB%D0%B8%D1%86%D0%B0_(%D0%9A%D0%BE%D0%BC%D0%B0%D1%80%D0%BE%D0%B2%D0%BE)&amp;action=edit&amp;redlink=1" TargetMode="External"/><Relationship Id="rId52" Type="http://schemas.openxmlformats.org/officeDocument/2006/relationships/hyperlink" Target="https://ru.wikipedia.org/w/index.php?title=%D0%A1%D0%BE%D1%86%D0%B8%D0%B0%D0%BB%D0%B8%D1%81%D1%82%D0%B8%D1%87%D0%B5%D1%81%D0%BA%D0%B0%D1%8F_%D1%83%D0%BB%D0%B8%D1%86%D0%B0_(%D0%9A%D0%BE%D0%BC%D0%B0%D1%80%D0%BE%D0%B2%D0%BE)&amp;action=edit&amp;redlink=1" TargetMode="External"/><Relationship Id="rId60" Type="http://schemas.openxmlformats.org/officeDocument/2006/relationships/hyperlink" Target="https://ru.wikipedia.org/w/index.php?title=%D0%9B%D0%B5%D1%80%D0%BC%D0%BE%D0%BD%D1%82%D0%BE%D0%B2%D1%81%D0%BA%D0%B8%D0%B9_%D0%BF%D1%80%D0%BE%D1%81%D0%BF%D0%B5%D0%BA%D1%82_(%D0%A0%D0%B5%D0%BF%D0%B8%D0%BD%D0%BE)&amp;action=edit&amp;redlink=1" TargetMode="External"/><Relationship Id="rId65" Type="http://schemas.openxmlformats.org/officeDocument/2006/relationships/hyperlink" Target="https://ru.wikipedia.org/w/index.php?title=5-%D0%B9_%D0%94%D0%B0%D1%87%D0%BD%D1%8B%D0%B9_%D0%BF%D0%B5%D1%80%D0%B5%D1%83%D0%BB%D0%BE%D0%BA_(%D0%9A%D0%BE%D0%BC%D0%B0%D1%80%D0%BE%D0%B2%D0%BE)&amp;action=edit&amp;redlink=1" TargetMode="External"/><Relationship Id="rId73" Type="http://schemas.openxmlformats.org/officeDocument/2006/relationships/hyperlink" Target="https://ru.wikipedia.org/w/index.php?title=4-%D0%B9_%D0%9A%D1%83%D1%80%D0%BE%D1%80%D1%82%D0%BD%D1%8B%D0%B9_%D0%BF%D0%B5%D1%80%D0%B5%D1%83%D0%BB%D0%BE%D0%BA&amp;action=edit&amp;redlink=1" TargetMode="External"/><Relationship Id="rId78" Type="http://schemas.openxmlformats.org/officeDocument/2006/relationships/hyperlink" Target="https://ru.wikipedia.org/w/index.php?title=%D0%9F%D0%B5%D1%80%D0%B5%D1%83%D0%BB%D0%BE%D0%BA_%D0%A1%D0%B2%D1%8F%D0%B7%D0%B8_(%D0%9A%D0%BE%D0%BC%D0%B0%D1%80%D0%BE%D0%B2%D0%BE)&amp;action=edit&amp;redlink=1" TargetMode="External"/><Relationship Id="rId81" Type="http://schemas.openxmlformats.org/officeDocument/2006/relationships/hyperlink" Target="https://ru.wikipedia.org/w/index.php?title=2-%D1%8F_%D0%B0%D0%BB%D0%BB%D0%B5%D1%8F_(%D0%9A%D0%BE%D0%BC%D0%B0%D1%80%D0%BE%D0%B2%D0%BE)&amp;action=edit&amp;redlink=1" TargetMode="External"/><Relationship Id="rId86" Type="http://schemas.openxmlformats.org/officeDocument/2006/relationships/hyperlink" Target="https://ru.wikipedia.org/wiki/%D0%97%D0%B5%D0%BB%D0%B5%D0%BD%D0%BE%D0%B3%D0%BE%D1%80%D1%81%D0%BA%D0%BE%D0%B5_%D1%88%D0%BE%D1%81%D1%81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2022 </a:t>
            </a:r>
            <a:r>
              <a:rPr lang="ru-RU" sz="2800" b="1" dirty="0">
                <a:solidFill>
                  <a:srgbClr val="FFFF00"/>
                </a:solidFill>
              </a:rPr>
              <a:t>ГОД внутригородского муниципального образования Санкт-Петербурга поселок Комарово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ДОХОДЫ БЮЖЕТА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48680"/>
            <a:ext cx="6500858" cy="100811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Доходы бюджета</a:t>
            </a:r>
            <a:br>
              <a:rPr lang="ru-RU" sz="2500" b="1" dirty="0">
                <a:latin typeface="+mn-lt"/>
              </a:rPr>
            </a:br>
            <a:r>
              <a:rPr lang="ru-RU" sz="2500" b="1" dirty="0">
                <a:latin typeface="+mn-lt"/>
              </a:rPr>
              <a:t>Динамика поступления доходов в </a:t>
            </a:r>
            <a:br>
              <a:rPr lang="ru-RU" sz="2500" b="1" dirty="0">
                <a:latin typeface="+mn-lt"/>
              </a:rPr>
            </a:br>
            <a:r>
              <a:rPr lang="ru-RU" sz="2500" b="1" dirty="0" smtClean="0">
                <a:latin typeface="+mn-lt"/>
              </a:rPr>
              <a:t>2021-2024 </a:t>
            </a:r>
            <a:r>
              <a:rPr lang="ru-RU" sz="2500" b="1" dirty="0">
                <a:latin typeface="+mn-lt"/>
              </a:rPr>
              <a:t>годы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доходов в </a:t>
            </a:r>
            <a:r>
              <a:rPr lang="ru-RU" sz="2400" b="1" dirty="0" smtClean="0">
                <a:latin typeface="+mn-lt"/>
              </a:rPr>
              <a:t>2022 </a:t>
            </a:r>
            <a:r>
              <a:rPr lang="ru-RU" sz="2400" b="1" dirty="0">
                <a:latin typeface="+mn-lt"/>
              </a:rPr>
              <a:t>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Расходы бюджета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Динамика расходов </a:t>
            </a:r>
            <a:r>
              <a:rPr lang="ru-RU" sz="2400" b="1" dirty="0" smtClean="0">
                <a:latin typeface="+mn-lt"/>
              </a:rPr>
              <a:t>2022-2024 </a:t>
            </a:r>
            <a:r>
              <a:rPr lang="ru-RU" sz="2400" b="1" dirty="0">
                <a:latin typeface="+mn-lt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расходов в </a:t>
            </a:r>
            <a:r>
              <a:rPr lang="ru-RU" sz="2400" b="1" dirty="0" smtClean="0">
                <a:latin typeface="+mn-lt"/>
              </a:rPr>
              <a:t>2022 </a:t>
            </a:r>
            <a:r>
              <a:rPr lang="ru-RU" sz="2400" b="1" dirty="0">
                <a:latin typeface="+mn-lt"/>
              </a:rPr>
              <a:t>году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7901014" cy="864096"/>
          </a:xfrm>
        </p:spPr>
        <p:txBody>
          <a:bodyPr>
            <a:noAutofit/>
          </a:bodyPr>
          <a:lstStyle/>
          <a:p>
            <a:r>
              <a:rPr lang="ru-RU" sz="2150" b="1" dirty="0">
                <a:latin typeface="+mn-lt"/>
              </a:rPr>
              <a:t>РАСПРЕДЕЛЕНИЕ БЮДЖЕТНЫХ </a:t>
            </a:r>
            <a:r>
              <a:rPr lang="ru-RU" sz="2150" b="1" dirty="0" smtClean="0">
                <a:latin typeface="+mn-lt"/>
              </a:rPr>
              <a:t>АССИГНОВАНИЙ</a:t>
            </a:r>
            <a:br>
              <a:rPr lang="ru-RU" sz="2150" b="1" dirty="0" smtClean="0">
                <a:latin typeface="+mn-lt"/>
              </a:rPr>
            </a:br>
            <a:r>
              <a:rPr lang="ru-RU" sz="2150" b="1" dirty="0" smtClean="0">
                <a:latin typeface="+mn-lt"/>
              </a:rPr>
              <a:t>местного </a:t>
            </a:r>
            <a:r>
              <a:rPr lang="ru-RU" sz="2150" b="1" dirty="0">
                <a:latin typeface="+mn-lt"/>
              </a:rPr>
              <a:t>бюджета внутригородского муниципального образования Санкт-Петербурга  поселок Комарово </a:t>
            </a:r>
            <a:br>
              <a:rPr lang="ru-RU" sz="2150" b="1" dirty="0">
                <a:latin typeface="+mn-lt"/>
              </a:rPr>
            </a:br>
            <a:r>
              <a:rPr lang="ru-RU" sz="2150" b="1" dirty="0">
                <a:latin typeface="+mn-lt"/>
              </a:rPr>
              <a:t>на </a:t>
            </a:r>
            <a:r>
              <a:rPr lang="ru-RU" sz="2150" b="1" dirty="0" smtClean="0">
                <a:latin typeface="+mn-lt"/>
              </a:rPr>
              <a:t>2022 год</a:t>
            </a:r>
            <a:endParaRPr lang="ru-RU" sz="2150" b="1" dirty="0">
              <a:latin typeface="+mn-lt"/>
            </a:endParaRP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1340768"/>
          <a:ext cx="8784976" cy="5185166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12 434,2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1 473,1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2 257,5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8 267,8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 вопросы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435,8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396,4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2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68,5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327,9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6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15 662,1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Дор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ожное хозяйство (дорожные фонды)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15 662,1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25 813,9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25 813,9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115,8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6 490,1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6 490,1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941,3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941,3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1 985,6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1 985,6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278,0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278,0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64 117,4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+mn-lt"/>
              </a:rPr>
              <a:t>Наименование </a:t>
            </a:r>
            <a:r>
              <a:rPr lang="ru-RU" sz="2400" b="1" dirty="0" smtClean="0">
                <a:latin typeface="+mn-lt"/>
              </a:rPr>
              <a:t> муниципальных </a:t>
            </a:r>
            <a:r>
              <a:rPr lang="ru-RU" sz="2400" b="1" smtClean="0">
                <a:latin typeface="+mn-lt"/>
              </a:rPr>
              <a:t>программ на 2022 год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000109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25 813,9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662,1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43,4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0,0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«Информирование населения о вреде потребления табака и вредном воздействии окружающего табачного дыма на территории внутригородского муниципального образования Санкт-Петербурга поселок Комарово»-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 3 835,7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1 985,6 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232,0 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000" dirty="0" smtClean="0"/>
              <a:t>Защита прав потребителей и содействие развитию малого бизнеса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 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»-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431,5 тыс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2 222,9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7,5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Межбюджетные отношения МО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 п. Комарово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387193"/>
              </p:ext>
            </p:extLst>
          </p:nvPr>
        </p:nvGraphicFramePr>
        <p:xfrm>
          <a:off x="2555776" y="2534939"/>
          <a:ext cx="6408713" cy="293287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/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 smtClean="0">
                          <a:effectLst/>
                        </a:rPr>
                        <a:t>Плановый период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Плановый 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период 2024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57 122,2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56 996,9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67 274,2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69 723,4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72 509,4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900,4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Курортного</a:t>
                      </a:r>
                      <a:r>
                        <a:rPr lang="ru-RU" sz="1000" u="none" strike="noStrike" baseline="0" dirty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56 049,3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55 894,0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67 274,2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68 312,2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71 040,4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9"/>
            <a:ext cx="2016224" cy="23876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r>
              <a:rPr lang="ru-RU" dirty="0"/>
              <a:t>Комитетом финансов Санкт-Петербурга в апреле </a:t>
            </a:r>
            <a:r>
              <a:rPr lang="ru-RU" dirty="0" smtClean="0"/>
              <a:t>2022 </a:t>
            </a:r>
            <a:r>
              <a:rPr lang="ru-RU" dirty="0"/>
              <a:t>года проведена оценка качества управления бюджетным процессом в муниципальных образованиях Санкт-Петербурга за </a:t>
            </a:r>
            <a:r>
              <a:rPr lang="ru-RU" dirty="0" smtClean="0"/>
              <a:t>2021 </a:t>
            </a:r>
            <a:r>
              <a:rPr lang="ru-RU" dirty="0"/>
              <a:t>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</a:t>
            </a:r>
            <a:r>
              <a:rPr lang="ru-RU" dirty="0" smtClean="0"/>
              <a:t>2021 </a:t>
            </a:r>
            <a:r>
              <a:rPr lang="ru-RU" dirty="0"/>
              <a:t>год Муниципальное образование поселок Комарово находится группе с II Степенью качества управления бюджетным процессом.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       Контактная информация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/>
              <a:t>Глава муниципального образования- </a:t>
            </a:r>
            <a:r>
              <a:rPr lang="ru-RU" sz="1200" b="1" i="1" dirty="0"/>
              <a:t>Журавская Анастасия Сергеевна</a:t>
            </a:r>
          </a:p>
          <a:p>
            <a:r>
              <a:rPr lang="ru-RU" sz="1200" dirty="0"/>
              <a:t>Тел. 8 812 4337283 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/>
              <a:t>Глава Местной администрации –</a:t>
            </a:r>
            <a:r>
              <a:rPr lang="ru-RU" sz="1200" b="1" i="1" dirty="0"/>
              <a:t>Торопов Евгений Александрович</a:t>
            </a:r>
          </a:p>
          <a:p>
            <a:r>
              <a:rPr lang="ru-RU" sz="1200" dirty="0"/>
              <a:t>Тел. 8 812 4337283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6850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2022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 оставлен 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2022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год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доступной для широкого круга заинтересованных пользователей.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2022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год подтверждает реализацию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принципов Открытости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 прозрачности управления финансами.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9512" y="80852"/>
            <a:ext cx="8829863" cy="6608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МУНИЦИПАЛЬНАЯ ПРОГРАММА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НЕПРОГРАММНЫЕ РАСХОДЫ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не включенные, в муниципальные программы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ВЕДОМСТВЕННЫЕ ПРОГРАММЫ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 муниципального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428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характеристики муниципального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образования</a:t>
            </a:r>
            <a:endParaRPr lang="ru-RU" sz="28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образование поселок Комарово было образовано в </a:t>
            </a:r>
            <a:r>
              <a:rPr lang="ru-RU" sz="1400" dirty="0" smtClean="0"/>
              <a:t>1998 </a:t>
            </a:r>
            <a:r>
              <a:rPr lang="ru-RU" sz="1400" dirty="0"/>
              <a:t>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территории – 3100 га</a:t>
            </a:r>
          </a:p>
          <a:p>
            <a:r>
              <a:rPr lang="ru-RU" sz="1400" dirty="0"/>
              <a:t>Численность населения -1313 человек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F47C58-4BCB-4C45-81C9-7C16D01E4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0A0221-BFF5-466B-BFDF-1741A2B5AA34}"/>
              </a:ext>
            </a:extLst>
          </p:cNvPr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Основные характеристики муниципального образования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Граница </a:t>
            </a:r>
            <a:r>
              <a:rPr lang="ru-RU" sz="1400" b="1" i="1" dirty="0"/>
              <a:t>муниципального образования посёлок Комарово Курортного района Санкт-Петербурга </a:t>
            </a:r>
            <a:r>
              <a:rPr lang="ru-RU" sz="1400" dirty="0"/>
              <a:t>проходит: от точки пересечения уреза воды берега </a:t>
            </a:r>
            <a:r>
              <a:rPr lang="ru-RU" sz="1400" dirty="0">
                <a:hlinkClick r:id="rId3" tooltip="Финский залив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Финского залива</a:t>
            </a:r>
            <a:r>
              <a:rPr lang="ru-RU" sz="1400" dirty="0"/>
              <a:t> с восточной границей города </a:t>
            </a:r>
            <a:r>
              <a:rPr lang="ru-RU" sz="1400" dirty="0">
                <a:hlinkClick r:id="rId4" tooltip="Зеленогорск (Санкт-Петербург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Зеленогорска</a:t>
            </a:r>
            <a:r>
              <a:rPr lang="ru-RU" sz="1400" dirty="0"/>
              <a:t> и квартала 63 Комаровского лесничества на северо-восток по западной границе квартала 63 Комаровского лесничества, пересекая </a:t>
            </a:r>
            <a:r>
              <a:rPr lang="ru-RU" sz="1400" dirty="0">
                <a:hlinkClick r:id="rId5" tooltip="Приморское шоссе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Приморское шоссе</a:t>
            </a:r>
            <a:r>
              <a:rPr lang="ru-RU" sz="1400" dirty="0"/>
              <a:t>, и далее на северо-восток по просеке до пересечения с Выборгским направлением железной дороги, далее на запад 160 м по северной стороне полосы отвода Выборгского направления железной дороги до западной границы квартала 57 Комаровского лесничества, далее на северо-восток по западным границам кварталов 57, 47, 35 и 21 Комаровского лесничества до </a:t>
            </a:r>
            <a:r>
              <a:rPr lang="ru-RU" sz="14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Щучьего озера</a:t>
            </a:r>
            <a:r>
              <a:rPr lang="ru-RU" sz="1400" dirty="0"/>
              <a:t>, далее на запад по урезу воды южного и западного берегов Щучьего озера до просеки между кварталами 11 и 12 Комаровского лесничества, далее на север по западной границе кварталов 12 и 6 Комаровского лесничества до границы с </a:t>
            </a:r>
            <a:r>
              <a:rPr lang="ru-RU" sz="1400" dirty="0">
                <a:hlinkClick r:id="rId7" tooltip="Выборгский район Ленинградской област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Выборгским районом Ленинградской области</a:t>
            </a:r>
            <a:r>
              <a:rPr lang="ru-RU" sz="1400" dirty="0"/>
              <a:t>. Далее граница идёт по местной автодороге до Чёрного ручья, далее по оси Чёрного ручья, по оси Щучьего ручья и далее по оси Лесного ручья до мелиоративной канавы, расположенной в квартале 28 Комаровского лесничества. Далее граница идёт на юго-запад 530 м и на юго-восток 150 м по оси указанной мелиоративной канавы до просеки, являющейся продолжением на север Сапёрной улицы, по границе с посёлком 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Репино</a:t>
            </a:r>
            <a:r>
              <a:rPr lang="ru-RU" sz="1400" dirty="0"/>
              <a:t> далее на юго-запад по этой просеке, пересекая улицу Валиева, до улицы Танкистов, далее по восточной стороне Сапёрной улицы, пересекая Выборгское направление железной дороги, до переулка Связи, далее на юго-запад по оси переулка Связи и её продолжению до Лермонтовского проспекта, далее на запад по оси Лермонтовского проспекта до Приморского шоссе, далее на юго-запад, пересекая Приморское шоссе, по восточной границе квартала 67 Комаровского лесничества до Финского залива, далее на запад по урезу воды берега Финского залива включая ООПТ заказник </a:t>
            </a:r>
            <a:r>
              <a:rPr lang="ru-RU" sz="1400" dirty="0">
                <a:hlinkClick r:id="rId9" tooltip="Комаровский берег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Комаровский берег</a:t>
            </a:r>
            <a:r>
              <a:rPr lang="ru-RU" sz="1400" dirty="0"/>
              <a:t> до пересечения с западной границей квартала 63 Комаровского лесничества.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782B26-9563-4EDD-A1FF-6CD4B95E6710}"/>
              </a:ext>
            </a:extLst>
          </p:cNvPr>
          <p:cNvSpPr txBox="1"/>
          <p:nvPr/>
        </p:nvSpPr>
        <p:spPr>
          <a:xfrm>
            <a:off x="2252312" y="-37943215"/>
            <a:ext cx="4639376" cy="2733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Улицы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Улица Академика Комарова (Комарово) (страница отсутствует)"/>
              </a:rPr>
              <a:t>улица Академика Комарова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Академиков до 1-го Курортного пер. Академгородок. Названа в честь Героя Социалистического Труда ботаника, географа Комарова Владимира Леонтьевича.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Улица Академиков (Комарово) (страница отсутствует)"/>
              </a:rPr>
              <a:t>улица Академиков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за ул. Академика Комаров. Академгородок. Дом 7 — дача Лихачёва Д.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Улица Артиллеристов (Комарово) (страница отсутствует)"/>
              </a:rPr>
              <a:t>улица Артиллеристов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первоначальное название — Церковная ул., выходила на церковь по адресу Ленинградская ул. д.7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Улица Валиева (Комарово) (страница отсутствует)"/>
              </a:rPr>
              <a:t>улица Валиева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северо-восточных границ посёлка, первоначально 8-я ул. Названа в честь Героя Советского Союза Валиева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Акрама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Искандаровича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Улица Васильева (Комарово) (страница отсутствует)"/>
              </a:rPr>
              <a:t>улица Васильева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ул. Танкистов, первоначально 5-я ул. В честь Героя СССР Васильева Александра Макаровича.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Улица Водопьянова (Комарово) (страница отсутствует)"/>
              </a:rPr>
              <a:t>улица Водопьянова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Пушкина за 2-ю аллею, первоначально Павловска ул., названа в честь Героя СССР Водопьянова Михаила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Выборгская улица (Комарово) (страница отсутствует)"/>
              </a:rPr>
              <a:t>Выборгская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пересекает ул. Васильева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7" tooltip="Горная улица (Комарово) (страница отсутствует)"/>
              </a:rPr>
              <a:t>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 от Зеленогорского шоссе, этот участок упразднён 31 декабря 2008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улица </a:t>
            </a: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Пограничную ул., первоначально 7-я ул. В честь Героя Советского Союза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Николая Родионовича.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9" tooltip="1-я Дачная улица (Комарово) (страница отсутствует)"/>
              </a:rPr>
              <a:t>1-я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садоводства «Дружба»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2-я Дачная улица (Комарово) (страница отсутствует)"/>
              </a:rPr>
              <a:t>2-я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5-ю аллею, первоначально 2-я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3-я Дачная улица (Комарово) (страница отсутствует)"/>
              </a:rPr>
              <a:t>3-я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Островского за 6-й Дачный пер., первоначально Торфяная ул., рядом были торфоразработки.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2" tooltip="4-я Дачная улица (Комарово) (страница отсутствует)"/>
              </a:rPr>
              <a:t>4-я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6-й Дачный пер., первоначальное название 3-я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3" tooltip="5-я Дачная улица (Комарово) (страница отсутствует)"/>
              </a:rPr>
              <a:t>5-я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д.46 по Привокзальной ул. до Цветочной ул., первоначально 4-я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4" tooltip="Улица Дружбы (Комарово) (страница отсутствует)"/>
              </a:rPr>
              <a:t>улица Дружбы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проспекта, первоначально Софийская ул. переименована в послевоенное время.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Кавалерийская улица (Комарово) (страница отсутствует)"/>
              </a:rPr>
              <a:t>Кавалерийская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первоначально Троицкая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Келломякская</a:t>
            </a: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 продолжение Пионерской ул. от Лесного пр. почти параллельно Большому пр. до ул. Связи и далее уходит в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Косая улица (Комарово) (страница отсутствует)"/>
              </a:rPr>
              <a:t>Косая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Александровский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Улица Кривцова (Комарово) (страница отсутствует)"/>
              </a:rPr>
              <a:t>улица Кривцова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Цветочной ул. В честь Героя Советского Союза Кривцова Сергея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9" tooltip="Кудринская улица (Комарово) (страница отсутствует)"/>
              </a:rPr>
              <a:t>Кудринская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Сосновой ул., Кудрин В. С. действительный статский советник, доктор медицины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0" tooltip="Курортная улица (Комарово) (страница отсутствует)"/>
              </a:rPr>
              <a:t>Курортная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 через академгородок до Зеленогорска, до 1940 года входила в состав Большого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1" tooltip="Улица Лейтенантов (Комарово) (страница отсутствует)"/>
              </a:rPr>
              <a:t>улица Лейтенантов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до Зеленогорского шоссе, бывшая Вокзальная ул., до 14 января 1974 года в состав проезда входил участок до границы п. Репино, вошедший в состав Зеленогорского шоссе, а адреса по ул. Лейтенантов сохранялись вплоть до середины 2000-х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2" tooltip="Ленинградская улица (Комарово) (страница отсутствует)"/>
              </a:rPr>
              <a:t>Ленинградская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бывшая Петербургская ул., параллельно Привокзальной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3" tooltip="Лесная улица (Комарово) (страница отсутствует)"/>
              </a:rPr>
              <a:t>Лесная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за Сосновую ул. бывшая Докторская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4" tooltip="Ломаная улица (Комарово) (страница отсутствует)"/>
              </a:rPr>
              <a:t>Ломаная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Академиков до ул. Ломоносова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5" tooltip="Улица Ломоносова (Комарово) (страница отсутствует)"/>
              </a:rPr>
              <a:t>улица Ломоносова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до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6" tooltip="Морская улица (Комарово) (страница отсутствует)"/>
              </a:rPr>
              <a:t>Морская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за ул. Осипенко, в 1920 году поглотила Елизаветинскую ул.(от Островского до Осипенко). Дом 20 — дача Германа 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7" tooltip="Озёрная улица (Комарово) (страница отсутствует)"/>
              </a:rPr>
              <a:t>Озёрная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Комаровского некрополя и Щучьего озера.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8" tooltip="Октябрьская улица (Комарово) (страница отсутствует)"/>
              </a:rPr>
              <a:t>Октябрьская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Болгарский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9" tooltip="Улица Осипенко (Комарово) (страница отсутствует)"/>
              </a:rPr>
              <a:t>улица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 В честь Героя Советского Союза Осипенко Полины Денисовны.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0" tooltip="Улица Отдыха (Комарово) (страница отсутствует)"/>
              </a:rPr>
              <a:t>улица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Французская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1" tooltip="Улица Островского (Комарово) (страница отсутствует)"/>
              </a:rPr>
              <a:t>улица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4-ю Дачную ул., до 1940-х гг. здесь были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пер. от Водопьянова до 1-й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Огородная ул. от 1-й Дачной за 4-ю Дачную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2" tooltip="Пионерская улица (Комарово) (страница отсутствует)"/>
              </a:rPr>
              <a:t>Пионерская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Отдыха до Лесного пр. бывшая Сосновая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3" tooltip="Пограничная улица (Комарово) (страница отсутствует)"/>
              </a:rPr>
              <a:t>Пограничная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Юрия Германа до ул. Валиева, вывшая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Исааковская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ул., последняя улица на севере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4" tooltip="Подгорная улица (Комарово) (страница отсутствует)"/>
              </a:rPr>
              <a:t>Подгорная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Кавалерийской ул. до ул. Отдыха, бывшая Толстовский пр. ныне заросла и упразднена 1 июня 2011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5" tooltip="Привокзальная улица (Комарово) (страница отсутствует)"/>
              </a:rPr>
              <a:t>Привокзальная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до Сапёрной ул., вывшая Станционная.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6" tooltip="Улица Пушкина (Комарово) (страница отсутствует)"/>
              </a:rPr>
              <a:t>улица Пушкина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Школьной ул., бывшая 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7" tooltip="Сапёрная улица (Комарово) (страница отсутствует)"/>
              </a:rPr>
              <a:t>Сапёрная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ул. Танкистов, бывшая 9-я ул. Здесь в здании бывшей русской школы в 1928 году находились казармы Отдельной сапёрной роты.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8" tooltip="Улица Связи (Комарово) (страница отсутствует)"/>
              </a:rPr>
              <a:t>улица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 в п. Репино, бывшая Николаевская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9" tooltip="Северная улица (Комарово) (страница отсутствует)"/>
              </a:rPr>
              <a:t>Северная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0" tooltip="Советская улица (Комарово) (страница отсутствует)"/>
              </a:rPr>
              <a:t>Советская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пр., бывшая ул. Аделина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1" tooltip="Сосновая улица (Комарово) (страница отсутствует)"/>
              </a:rPr>
              <a:t>Сосновая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2" tooltip="Социалистическая улица (Комарово) (страница отсутствует)"/>
              </a:rPr>
              <a:t>Социалистическая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до 1940 -х гг. на этом месте было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Духовская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от Лейтенантов до уступа; Тарасова ул. от уступа до Приморского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3" tooltip="Улица Танкистов (Комарово) (страница отсутствует)"/>
              </a:rPr>
              <a:t>улица Танкистов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Васильева до Сапёрной ул.,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Вильгельмская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ранее шла за Сапёрную, 31 декабря 2008 года участок за Сапёрной упразднён.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4" tooltip="Цветочная улица (Комарово) (страница отсутствует)"/>
              </a:rPr>
              <a:t>Цветочная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до 1940 г. на этом месте было две улицы: Театральная ул. от 2-й Дачной до ул. Васильева (в проезде на месте д. 15 находился летний театр «Ритц»; Ольгинская ул. от Васильева за Сапёрную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5" tooltip="Улица Чкалова (Комарово) (страница отсутствует)"/>
              </a:rPr>
              <a:t>улица Чкалова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ул., бывшая Песочная. В честь Героя Советского Союза Чкалова Валерия Павловича.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6" tooltip="Школьная улица (Комарово) (страница отсутствует)"/>
              </a:rPr>
              <a:t>Школьная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ул. Осипенко, бывшая Александровская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7" tooltip="Улица Юрия Германа (страница отсутствует)"/>
              </a:rPr>
              <a:t>улица Юрия Германа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Пограничной ул., бывшая 6-я ул. до 20 января 1969 года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Проспекты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8" tooltip="Редактировать раздел «Проспекты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9" tooltip="Большой проспект (Комарово) (страница отсутствует)"/>
              </a:rPr>
              <a:t>Большой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посёлка, бывшая большая улица, до 1940 года в состав улицы входила Курортная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0" tooltip="Лермонтовский проспект (Репино) (страница отсутствует)"/>
              </a:rPr>
              <a:t>Лермонтовский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до переулка Связи по границе с п.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sng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1" tooltip="Лесной проспект (Комарово) (страница отсутствует)"/>
              </a:rPr>
              <a:t>Лесной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пр., бывшая Октябрьская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Переулки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2" tooltip="Редактировать раздел «Переулк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3" tooltip="2-й Дачный переулок (Комарово) (страница отсутствует)"/>
              </a:rPr>
              <a:t>2-й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3-й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4" tooltip="4-й Дачный переулок (Комарово) (страница отсутствует)"/>
              </a:rPr>
              <a:t>4-й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5" tooltip="5-й Дачный переулок (Комарово) (страница отсутствует)"/>
              </a:rPr>
              <a:t>5-й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6" tooltip="6-й Дачный переулок (Комарово) (страница отсутствует)"/>
              </a:rPr>
              <a:t>6-й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7" tooltip="Переулок Ильича (Комарово) (страница отсутствует)"/>
              </a:rPr>
              <a:t>переулок Ильича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до ул. Водопьянова,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А. И. хозяин конторы недвижимости «Север», находившейся на Ленинградской д.1, новое название в честь Ленина В. 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8" tooltip="Коробков переулок (страница отсутствует)"/>
              </a:rPr>
              <a:t>Коробков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 На 2-й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д.27 жил Коробков. С 1940 г. до 20 июля 2010 г. улица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называлсь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3-й Дачный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9" tooltip="Кудринский переулок (Комарово) (страница отсутствует)"/>
              </a:rPr>
              <a:t>Кудринский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0" tooltip="1-й Курортный переулок (Комарово) (страница отсутствует)"/>
              </a:rPr>
              <a:t>1-й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1" tooltip="2-й Курортный переулок (Комарово) (страница отсутствует)"/>
              </a:rPr>
              <a:t>2-й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2" tooltip="3-й Курортный переулок (страница отсутствует)"/>
              </a:rPr>
              <a:t>3-й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Академиков за улицу Академика Комарова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3" tooltip="4-й Курортный переулок (страница отсутствует)"/>
              </a:rPr>
              <a:t>4-й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в направлении Зеленогорского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4" tooltip="Переулок Осипенко (Комарово) (страница отсутствует)"/>
              </a:rPr>
              <a:t>переулок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5" tooltip="Переулок Островского (Комарово) (страница отсутствует)"/>
              </a:rPr>
              <a:t>переулок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ул. Романовского домовладелец на 2-й Дачной дом 20 —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М.Романов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6" tooltip="Переулок Отдыха (Комарово) (страница отсутствует)"/>
              </a:rPr>
              <a:t>переулок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Отдыха до Большого пр., бывшая Ивановская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7" tooltip="Сапёрный переулок (Комарово) (страница отсутствует)"/>
              </a:rPr>
              <a:t>Сапёрный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Валиева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8" tooltip="Переулок Связи (Комарово) (страница отсутствует)"/>
              </a:rPr>
              <a:t>переулок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ул. Связи, бывшая Финляндская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Аллеи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9" tooltip="Редактировать раздел «Алле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0" tooltip="1-я аллея (Комарово) (страница отсутствует)"/>
              </a:rPr>
              <a:t>1-я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1" tooltip="2-я аллея (Комарово) (страница отсутствует)"/>
              </a:rPr>
              <a:t>2-я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ул.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2" tooltip="3-я аллея (Комарово) (страница отсутствует)"/>
              </a:rPr>
              <a:t>3-я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3" tooltip="4-я аллея (Комарово) (страница отсутствует)"/>
              </a:rPr>
              <a:t>4-я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4" tooltip="5-я аллея (Комарово) (страница отсутствует)"/>
              </a:rPr>
              <a:t>5-я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Шоссе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5" tooltip="Редактировать раздел «Шоссе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6" tooltip="Зеленогорское шоссе"/>
              </a:rPr>
              <a:t>Зеленогорское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ж.д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с 14 января 1974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7" tooltip="Приморское шоссе (Санкт-Петербург)"/>
              </a:rPr>
              <a:t>Приморское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берега Финского залива, с 14 января 1974 года. До этой даты нумерация домов была в обратном направлении.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Утраченные названия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8" tooltip="Редактировать раздел «Утраченные названия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Берёзовая ул.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Верина ул. — от ул. Отдыха до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Леснго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Высокая ул. — параллельно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Давидовская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ул. Валиева,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1-й Дачный пер. — от 2-й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Дачойной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до 3-й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Евреньевская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Отдыха за Лесной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Ключевая ул. — от Большого пр. до Приморского ш., с 1900 в 1940-е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гг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вошла в состав Советской ул., ныне этот участок не существует.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Колхозная ул. — от 2-й Дачной ул. за 4-ю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Комсомольская ул. — упразднена 31.12.2008., как проезд существует поныне, от пересечения Зеленогорского ш. и ул. Лейтенантов до Большого пр.,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Куоккальская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Нинина ул. — от ул. Отдыха за Лесной пр.,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Новая ул. — от 4- й Дачной ул. до ул. Васильева, до 1972, как проезд существует поныне.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Подгорная ул. — от ул. Отдыха до Октябрьской ул., с 1900х по 1920е, как проезд существует поныне, а название перенесено на соседнюю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Репинская ул. — от Морской ул. на запад,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Северная ул. — от 2-й Дачной ул. в направлении 3-й Дачной ул.,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пер. Танкистов — от Цветочной ул. до Выборгской ул. исчезла в 1970-е гг.</a:t>
            </a:r>
          </a:p>
        </p:txBody>
      </p:sp>
      <p:pic>
        <p:nvPicPr>
          <p:cNvPr id="8" name="Picture 4" descr="C:\Users\user\Desktop\бюджет для граждан\Безымянный11.jpg">
            <a:extLst>
              <a:ext uri="{FF2B5EF4-FFF2-40B4-BE49-F238E27FC236}">
                <a16:creationId xmlns="" xmlns:a16="http://schemas.microsoft.com/office/drawing/2014/main" id="{AFBC8AC7-D561-465F-B79C-294248A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08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96242" y="188640"/>
            <a:ext cx="8840254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показатели социально-экономического 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85184"/>
            <a:ext cx="87868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268761"/>
          <a:ext cx="8568953" cy="3746493"/>
        </p:xfrm>
        <a:graphic>
          <a:graphicData uri="http://schemas.openxmlformats.org/drawingml/2006/table">
            <a:tbl>
              <a:tblPr/>
              <a:tblGrid>
                <a:gridCol w="363091"/>
                <a:gridCol w="2396402"/>
                <a:gridCol w="1670220"/>
                <a:gridCol w="1307129"/>
                <a:gridCol w="1597601"/>
                <a:gridCol w="1234510"/>
              </a:tblGrid>
              <a:tr h="461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 2021 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 2022 г.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2023 г.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2024 г.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</a:tr>
              <a:tr h="45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(чел.)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34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 индекса потребительских цен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0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57 083,9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392,2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68 312,2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71 040,4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426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местного бюджета (тыс. руб.)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53 108,8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68 312,2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71 040,4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A"/>
                    </a:solidFill>
                  </a:tcPr>
                </a:tc>
              </a:tr>
              <a:tr h="391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r>
                        <a:rPr lang="ru-RU" sz="10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(+)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+3 975,1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588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дорог местного значения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135,99 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  <a:tr h="656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благоустройства  и озеленения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тыс. м.кв.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 тыс. м.кв.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36" marR="64736" marT="32368" marB="3236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Основные задачи и приоритетные направления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бюджетной политики 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2022-2024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Основные характеристики бюджета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300" b="1" dirty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/>
              <a:t>Профицит бюджета возникает, когда Доходы бюджета БОЛЬШЕ, чем Расходы </a:t>
            </a:r>
          </a:p>
          <a:p>
            <a:r>
              <a:rPr lang="ru-RU" sz="1300" dirty="0"/>
              <a:t>Единственным </a:t>
            </a:r>
            <a:r>
              <a:rPr lang="ru-RU" sz="1300" b="1" dirty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</a:t>
            </a:r>
            <a:r>
              <a:rPr lang="ru-RU" sz="1300" dirty="0" smtClean="0"/>
              <a:t>территории</a:t>
            </a:r>
            <a:endParaRPr lang="ru-RU" sz="1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68759"/>
          <a:ext cx="8001054" cy="2793236"/>
        </p:xfrm>
        <a:graphic>
          <a:graphicData uri="http://schemas.openxmlformats.org/drawingml/2006/table">
            <a:tbl>
              <a:tblPr/>
              <a:tblGrid>
                <a:gridCol w="3029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57 803,9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67 392,2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68 312,2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71 040,4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44 464,54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51 840,23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52  547,85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54 646,46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субвенции*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1 073,0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1 355,3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1 411,2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1 469,0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53 108,8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67 392,2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68 312,2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71 040,4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Рублей на жителя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40 852,92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58 840,23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52  547,85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54 646,46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+4 695,1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6279</TotalTime>
  <Words>1905</Words>
  <Application>Microsoft Office PowerPoint</Application>
  <PresentationFormat>Экран (4:3)</PresentationFormat>
  <Paragraphs>391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Глоссарий</vt:lpstr>
      <vt:lpstr>Глоссарий</vt:lpstr>
      <vt:lpstr>Основные характеристики муниципального  образования</vt:lpstr>
      <vt:lpstr>Слайд 6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2021-2024 годы</vt:lpstr>
      <vt:lpstr>Структура доходов в 2022 году</vt:lpstr>
      <vt:lpstr>Расходы бюджета Динамика расходов 2022-2024 годы</vt:lpstr>
      <vt:lpstr>Структура расходов в 2022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2022 год</vt:lpstr>
      <vt:lpstr>Наименование  муниципальных программ на 2022 год</vt:lpstr>
      <vt:lpstr>Межбюджетные отношения МО  п. Комарово</vt:lpstr>
      <vt:lpstr>Слайд 18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491</cp:revision>
  <dcterms:created xsi:type="dcterms:W3CDTF">2020-07-06T10:56:40Z</dcterms:created>
  <dcterms:modified xsi:type="dcterms:W3CDTF">2023-01-23T06:20:45Z</dcterms:modified>
</cp:coreProperties>
</file>