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19"/>
  </p:notesMasterIdLst>
  <p:sldIdLst>
    <p:sldId id="257" r:id="rId2"/>
    <p:sldId id="279" r:id="rId3"/>
    <p:sldId id="260" r:id="rId4"/>
    <p:sldId id="270" r:id="rId5"/>
    <p:sldId id="274" r:id="rId6"/>
    <p:sldId id="283" r:id="rId7"/>
    <p:sldId id="280" r:id="rId8"/>
    <p:sldId id="281" r:id="rId9"/>
    <p:sldId id="276" r:id="rId10"/>
    <p:sldId id="277" r:id="rId11"/>
    <p:sldId id="282" r:id="rId12"/>
    <p:sldId id="278" r:id="rId13"/>
    <p:sldId id="265" r:id="rId14"/>
    <p:sldId id="284" r:id="rId15"/>
    <p:sldId id="285" r:id="rId16"/>
    <p:sldId id="286" r:id="rId17"/>
    <p:sldId id="261" r:id="rId18"/>
  </p:sldIdLst>
  <p:sldSz cx="10475913" cy="7559675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C5C"/>
    <a:srgbClr val="34B0A8"/>
    <a:srgbClr val="A4D4C3"/>
    <a:srgbClr val="F58E24"/>
    <a:srgbClr val="11783F"/>
    <a:srgbClr val="632C75"/>
    <a:srgbClr val="BD94C3"/>
    <a:srgbClr val="444443"/>
    <a:srgbClr val="78C277"/>
    <a:srgbClr val="134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40" y="48"/>
      </p:cViewPr>
      <p:guideLst>
        <p:guide orient="horz" pos="2381"/>
        <p:guide pos="33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A21E0-EF45-48AD-9BC2-7CE82BAC6BDB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03313" y="1243013"/>
            <a:ext cx="465137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863E-8975-454E-B881-E50B23E8D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961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1pPr>
    <a:lvl2pPr marL="515264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2pPr>
    <a:lvl3pPr marL="1030529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3pPr>
    <a:lvl4pPr marL="1545793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4pPr>
    <a:lvl5pPr marL="2061058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5pPr>
    <a:lvl6pPr marL="2576322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6pPr>
    <a:lvl7pPr marL="3091586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7pPr>
    <a:lvl8pPr marL="3606851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8pPr>
    <a:lvl9pPr marL="4122115" algn="l" defTabSz="1030529" rtl="0" eaLnBrk="1" latinLnBrk="0" hangingPunct="1">
      <a:defRPr sz="13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457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283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451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722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928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877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053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048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268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767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3313" y="1243013"/>
            <a:ext cx="465137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863E-8975-454E-B881-E50B23E8DAA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9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694" y="1237197"/>
            <a:ext cx="8904526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9489" y="3970580"/>
            <a:ext cx="7856935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36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80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96826" y="402483"/>
            <a:ext cx="2258869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220" y="402483"/>
            <a:ext cx="6645657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23921"/>
            <a:ext cx="10475913" cy="7710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263" y="1105212"/>
            <a:ext cx="1737390" cy="165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32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 userDrawn="1"/>
        </p:nvCxnSpPr>
        <p:spPr>
          <a:xfrm flipH="1" flipV="1">
            <a:off x="427809" y="672387"/>
            <a:ext cx="9486063" cy="0"/>
          </a:xfrm>
          <a:prstGeom prst="line">
            <a:avLst/>
          </a:prstGeom>
          <a:ln w="15875">
            <a:gradFill flip="none" rotWithShape="1">
              <a:gsLst>
                <a:gs pos="26000">
                  <a:schemeClr val="bg1"/>
                </a:gs>
                <a:gs pos="100000">
                  <a:srgbClr val="003264"/>
                </a:gs>
              </a:gsLst>
              <a:lin ang="0" scaled="1"/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 flipH="1">
            <a:off x="427809" y="7211219"/>
            <a:ext cx="9486063" cy="0"/>
          </a:xfrm>
          <a:prstGeom prst="line">
            <a:avLst/>
          </a:prstGeom>
          <a:ln w="19050" cmpd="thickThin">
            <a:gradFill flip="none" rotWithShape="1">
              <a:gsLst>
                <a:gs pos="0">
                  <a:srgbClr val="FF6408"/>
                </a:gs>
                <a:gs pos="100000">
                  <a:schemeClr val="bg1"/>
                </a:gs>
              </a:gsLst>
              <a:lin ang="10800000" scaled="1"/>
              <a:tileRect/>
            </a:gradFill>
            <a:headEnd w="lg" len="med"/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427809" y="7225249"/>
            <a:ext cx="2254143" cy="2280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ru-RU" sz="882" dirty="0">
                <a:solidFill>
                  <a:srgbClr val="003D8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АО «Невский экологический оператор»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27809" y="254729"/>
            <a:ext cx="8977706" cy="409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646" baseline="0">
                <a:solidFill>
                  <a:srgbClr val="003264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ru-RU" dirty="0"/>
              <a:t>НАИМЕНОВАНИЕ СЛАЙДА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8421023" y="7013699"/>
            <a:ext cx="1776242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4A0DB5A-4A1A-4420-9295-8BB2A863997E}" type="slidenum">
              <a:rPr lang="ru-RU" sz="1984" smtClean="0">
                <a:solidFill>
                  <a:srgbClr val="003264"/>
                </a:solidFill>
              </a:rPr>
              <a:pPr algn="r"/>
              <a:t>‹#›</a:t>
            </a:fld>
            <a:endParaRPr lang="ru-RU" sz="1984" dirty="0">
              <a:solidFill>
                <a:srgbClr val="003264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937" y="90936"/>
            <a:ext cx="708151" cy="69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46025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23921"/>
            <a:ext cx="10475913" cy="7710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263" y="1105212"/>
            <a:ext cx="1737390" cy="165640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7" r="3661"/>
          <a:stretch/>
        </p:blipFill>
        <p:spPr>
          <a:xfrm>
            <a:off x="0" y="3698647"/>
            <a:ext cx="10475913" cy="69208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088" y="3711469"/>
            <a:ext cx="10467738" cy="63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527" b="1" spc="149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532740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102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84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763" y="1884671"/>
            <a:ext cx="9035475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763" y="5059035"/>
            <a:ext cx="9035475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09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219" y="2012414"/>
            <a:ext cx="4452263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3431" y="2012414"/>
            <a:ext cx="4452263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7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83" y="402484"/>
            <a:ext cx="9035475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84" y="1853171"/>
            <a:ext cx="4431802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584" y="2761381"/>
            <a:ext cx="4431802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03431" y="1853171"/>
            <a:ext cx="4453628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03431" y="2761381"/>
            <a:ext cx="4453628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09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58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23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83" y="503978"/>
            <a:ext cx="3378755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627" y="1088455"/>
            <a:ext cx="5303431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1583" y="2267902"/>
            <a:ext cx="3378755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60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83" y="503978"/>
            <a:ext cx="3378755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53627" y="1088455"/>
            <a:ext cx="5303431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1583" y="2267902"/>
            <a:ext cx="3378755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5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219" y="402484"/>
            <a:ext cx="90354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219" y="2012414"/>
            <a:ext cx="90354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219" y="7006700"/>
            <a:ext cx="23570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7C0EF-CED6-48CD-8063-EDF64048513D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0146" y="7006700"/>
            <a:ext cx="35356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98614" y="7006700"/>
            <a:ext cx="23570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54648-EF90-4CD3-A4B4-AE3189518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6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3" r:id="rId14"/>
    <p:sldLayoutId id="2147483672" r:id="rId15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dogovor@spb-neo.ru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E82B93B6-BAED-4BD4-B95E-901EE0C4A0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" y="5868311"/>
            <a:ext cx="10475913" cy="110163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47929" y="3697216"/>
            <a:ext cx="5580053" cy="1110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5" dirty="0">
                <a:solidFill>
                  <a:srgbClr val="003D8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Организация работы с потребителями </a:t>
            </a:r>
          </a:p>
          <a:p>
            <a:pPr algn="ctr"/>
            <a:r>
              <a:rPr lang="ru-RU" sz="2205" dirty="0">
                <a:solidFill>
                  <a:srgbClr val="003D8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твердых коммунальных отходов (ТКО)</a:t>
            </a:r>
          </a:p>
          <a:p>
            <a:pPr algn="ctr"/>
            <a:r>
              <a:rPr lang="ru-RU" sz="2205" dirty="0">
                <a:solidFill>
                  <a:srgbClr val="003D8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 АО «Невский экологический оператор»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DC5EBC4-6852-4585-8BDD-9F50D7E10B7C}"/>
              </a:ext>
            </a:extLst>
          </p:cNvPr>
          <p:cNvSpPr txBox="1"/>
          <p:nvPr/>
        </p:nvSpPr>
        <p:spPr>
          <a:xfrm>
            <a:off x="431417" y="5341619"/>
            <a:ext cx="98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3D8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Докладчик: Горшкова Е.С. - Генеральный директор АО «Невский экологический оператор»</a:t>
            </a:r>
          </a:p>
          <a:p>
            <a:pPr algn="ctr"/>
            <a:endParaRPr lang="ru-RU" sz="1200" dirty="0">
              <a:solidFill>
                <a:srgbClr val="003D80"/>
              </a:solidFill>
              <a:latin typeface="Segoe UI Semibold" pitchFamily="34" charset="0"/>
              <a:ea typeface="Segoe UI" pitchFamily="34" charset="0"/>
              <a:cs typeface="Segoe UI" pitchFamily="34" charset="0"/>
            </a:endParaRPr>
          </a:p>
          <a:p>
            <a:pPr algn="ctr"/>
            <a:r>
              <a:rPr lang="ru-RU" sz="1200" dirty="0">
                <a:solidFill>
                  <a:srgbClr val="003D8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01 декабря 2021 г.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D60BAF84-5B2B-44C4-996D-F0F6AEBB8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1020" y="460482"/>
            <a:ext cx="1783080" cy="27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7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6090B1-DB54-4945-BDF0-7006F268E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09" y="95250"/>
            <a:ext cx="8977706" cy="569261"/>
          </a:xfrm>
        </p:spPr>
        <p:txBody>
          <a:bodyPr/>
          <a:lstStyle/>
          <a:p>
            <a:r>
              <a:rPr lang="ru-RU" sz="2000" dirty="0" smtClean="0"/>
              <a:t>ОРГАНИЗАЦИЯ </a:t>
            </a:r>
            <a:r>
              <a:rPr lang="ru-RU" sz="2000" dirty="0"/>
              <a:t>ВЫВОЗА ТКО </a:t>
            </a:r>
            <a:endParaRPr lang="ru-RU" sz="2000" dirty="0">
              <a:solidFill>
                <a:srgbClr val="0B3C5C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D790E0F3-1126-465B-ABD6-3463DB39C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A31EC63-F85C-42DF-B971-CFF3D0844AC6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="" xmlns:a16="http://schemas.microsoft.com/office/drawing/2014/main" id="{12180AA5-B4E7-43FC-A8B9-CD8894861D55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657225" y="880177"/>
            <a:ext cx="2038350" cy="1895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МКД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7225" y="2991318"/>
            <a:ext cx="2038350" cy="1895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ИЖС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7225" y="5188077"/>
            <a:ext cx="2038350" cy="1895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ЮЛ, ИП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209925" y="1171575"/>
            <a:ext cx="781050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209925" y="3760213"/>
            <a:ext cx="781050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3209925" y="5723716"/>
            <a:ext cx="781050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086225" y="889809"/>
            <a:ext cx="5319290" cy="256899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соответствии с </a:t>
            </a:r>
            <a:r>
              <a:rPr lang="ru-RU" dirty="0" err="1" smtClean="0"/>
              <a:t>СанПин</a:t>
            </a:r>
            <a:r>
              <a:rPr lang="ru-RU" dirty="0" smtClean="0"/>
              <a:t> 2.1.3684-21 от 28.01.2021, в зависимости от температурного режима  наружного воздуха  ежедневно либо не реже 1 раза в три дня.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Вывоз КГО по мере накопления, но не реже  1 раза  в 10 суток при температурном режиме 4 градуса и ниже, при температуре +5 градусов и выше не реже 1 раза в 7 суток</a:t>
            </a:r>
            <a:endParaRPr lang="ru-RU" dirty="0"/>
          </a:p>
        </p:txBody>
      </p:sp>
      <p:sp>
        <p:nvSpPr>
          <p:cNvPr id="13" name="Прямоугольник с двумя усеченными противолежащими углами 12"/>
          <p:cNvSpPr/>
          <p:nvPr/>
        </p:nvSpPr>
        <p:spPr>
          <a:xfrm>
            <a:off x="4086225" y="3588856"/>
            <a:ext cx="5319290" cy="176009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Вывоз должен осуществляться</a:t>
            </a:r>
            <a:r>
              <a:rPr lang="en-US" dirty="0" smtClean="0"/>
              <a:t> </a:t>
            </a:r>
            <a:r>
              <a:rPr lang="ru-RU" dirty="0" smtClean="0"/>
              <a:t> от мест накопления ТКО, на текущий момент, где места накопления отсутствуют вывоз также будет осуществляться из индивидуальных контейнеров и </a:t>
            </a:r>
            <a:r>
              <a:rPr lang="ru-RU" dirty="0" err="1" smtClean="0"/>
              <a:t>бестарно</a:t>
            </a:r>
            <a:r>
              <a:rPr lang="ru-RU" dirty="0" smtClean="0"/>
              <a:t> по  действующим на текущий момент маршрутам  по графику</a:t>
            </a:r>
            <a:endParaRPr lang="ru-RU" dirty="0"/>
          </a:p>
        </p:txBody>
      </p:sp>
      <p:sp>
        <p:nvSpPr>
          <p:cNvPr id="14" name="Прямоугольник с двумя усеченными противолежащими углами 13"/>
          <p:cNvSpPr/>
          <p:nvPr/>
        </p:nvSpPr>
        <p:spPr>
          <a:xfrm>
            <a:off x="4152900" y="5478994"/>
            <a:ext cx="5332075" cy="135255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соответствии с действующим законодательством с учетом  согласованного сторонами  графика вывоза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06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6090B1-DB54-4945-BDF0-7006F268E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09" y="95250"/>
            <a:ext cx="8977706" cy="569261"/>
          </a:xfrm>
        </p:spPr>
        <p:txBody>
          <a:bodyPr/>
          <a:lstStyle/>
          <a:p>
            <a:r>
              <a:rPr lang="ru-RU" sz="2000" dirty="0" smtClean="0"/>
              <a:t>Ответственность за </a:t>
            </a:r>
            <a:r>
              <a:rPr lang="ru-RU" sz="2000" dirty="0" err="1" smtClean="0"/>
              <a:t>невывоз</a:t>
            </a:r>
            <a:r>
              <a:rPr lang="ru-RU" sz="2000" dirty="0" smtClean="0"/>
              <a:t> ТКО РО</a:t>
            </a:r>
            <a:endParaRPr lang="ru-RU" sz="2000" dirty="0">
              <a:solidFill>
                <a:srgbClr val="0B3C5C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D790E0F3-1126-465B-ABD6-3463DB39C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A31EC63-F85C-42DF-B971-CFF3D0844AC6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="" xmlns:a16="http://schemas.microsoft.com/office/drawing/2014/main" id="{12180AA5-B4E7-43FC-A8B9-CD8894861D55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90550" y="889809"/>
            <a:ext cx="2038350" cy="5634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Определить причину </a:t>
            </a:r>
            <a:r>
              <a:rPr lang="ru-RU" dirty="0" err="1" smtClean="0">
                <a:solidFill>
                  <a:schemeClr val="tx1"/>
                </a:solidFill>
              </a:rPr>
              <a:t>невывоза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209925" y="1171575"/>
            <a:ext cx="781050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028950" y="4586755"/>
            <a:ext cx="781050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086225" y="889809"/>
            <a:ext cx="5319290" cy="223155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Отсутствие вывоза по вине РО (например, нарушение графика)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Ответственность: штрафы в соответствии с Соглашением</a:t>
            </a:r>
          </a:p>
        </p:txBody>
      </p:sp>
      <p:sp>
        <p:nvSpPr>
          <p:cNvPr id="13" name="Прямоугольник с двумя усеченными противолежащими углами 12"/>
          <p:cNvSpPr/>
          <p:nvPr/>
        </p:nvSpPr>
        <p:spPr>
          <a:xfrm>
            <a:off x="4086225" y="3811150"/>
            <a:ext cx="5319290" cy="262775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Отсутствие вывоза  не по вине Регионального оператора (например, </a:t>
            </a:r>
            <a:r>
              <a:rPr lang="ru-RU" dirty="0">
                <a:solidFill>
                  <a:schemeClr val="tx1"/>
                </a:solidFill>
              </a:rPr>
              <a:t>ответственным </a:t>
            </a:r>
            <a:r>
              <a:rPr lang="ru-RU" dirty="0" smtClean="0">
                <a:solidFill>
                  <a:schemeClr val="tx1"/>
                </a:solidFill>
              </a:rPr>
              <a:t>лицом не организован  беспрепятственный доступ  РО к месту накопления ТКО).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Основания для привлечения РО   к ответственности отсутствуют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20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="" xmlns:a16="http://schemas.microsoft.com/office/drawing/2014/main" id="{DD0268DE-17D7-4EB5-A0C7-714341CD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09" y="254729"/>
            <a:ext cx="8977706" cy="409782"/>
          </a:xfrm>
        </p:spPr>
        <p:txBody>
          <a:bodyPr/>
          <a:lstStyle/>
          <a:p>
            <a:r>
              <a:rPr lang="ru-RU" sz="2000" dirty="0" smtClean="0">
                <a:solidFill>
                  <a:srgbClr val="0B3C5C"/>
                </a:solidFill>
              </a:rPr>
              <a:t>Особенности организации вывоза в МКД</a:t>
            </a:r>
            <a:endParaRPr lang="ru-RU" sz="2000" dirty="0">
              <a:solidFill>
                <a:srgbClr val="0B3C5C"/>
              </a:solidFill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="" xmlns:a16="http://schemas.microsoft.com/office/drawing/2014/main" id="{466F4FBB-38A0-4796-8FAF-323353AB4A0C}"/>
              </a:ext>
            </a:extLst>
          </p:cNvPr>
          <p:cNvSpPr/>
          <p:nvPr/>
        </p:nvSpPr>
        <p:spPr>
          <a:xfrm>
            <a:off x="8574183" y="7031256"/>
            <a:ext cx="1772808" cy="215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Повторное использование</a:t>
            </a:r>
          </a:p>
        </p:txBody>
      </p:sp>
      <p:pic>
        <p:nvPicPr>
          <p:cNvPr id="78" name="Рисунок 77">
            <a:extLst>
              <a:ext uri="{FF2B5EF4-FFF2-40B4-BE49-F238E27FC236}">
                <a16:creationId xmlns="" xmlns:a16="http://schemas.microsoft.com/office/drawing/2014/main" id="{86C8E363-9576-4008-A48D-C2B3C9A5A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79" name="Прямоугольник 78">
            <a:extLst>
              <a:ext uri="{FF2B5EF4-FFF2-40B4-BE49-F238E27FC236}">
                <a16:creationId xmlns="" xmlns:a16="http://schemas.microsoft.com/office/drawing/2014/main" id="{3B08B20D-4331-4838-B8C7-685B184B9A7D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единительная линия 79">
            <a:extLst>
              <a:ext uri="{FF2B5EF4-FFF2-40B4-BE49-F238E27FC236}">
                <a16:creationId xmlns="" xmlns:a16="http://schemas.microsoft.com/office/drawing/2014/main" id="{788793FF-B4D1-4599-90A2-058FFA6D594A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с одним вырезанным углом 1"/>
          <p:cNvSpPr/>
          <p:nvPr/>
        </p:nvSpPr>
        <p:spPr>
          <a:xfrm>
            <a:off x="485374" y="919239"/>
            <a:ext cx="8999601" cy="5981967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Расчет с УО, ТСЖ, ЖСК за оказанные услуги в МКД производится  исходя из суммарных нормативов накопления ТКО, исходя из общей площади жилых помещений в МКД.</a:t>
            </a:r>
          </a:p>
          <a:p>
            <a:pPr marL="342900" indent="-342900">
              <a:buAutoNum type="arabicPeriod"/>
            </a:pPr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В случае превышения  фактического объема </a:t>
            </a:r>
            <a:r>
              <a:rPr lang="ru-RU" dirty="0" err="1" smtClean="0">
                <a:solidFill>
                  <a:schemeClr val="tx1"/>
                </a:solidFill>
              </a:rPr>
              <a:t>отходообразования</a:t>
            </a:r>
            <a:r>
              <a:rPr lang="ru-RU" dirty="0" smtClean="0">
                <a:solidFill>
                  <a:schemeClr val="tx1"/>
                </a:solidFill>
              </a:rPr>
              <a:t> над расчетным   вывоз ТКО региональным оператором будет осуществлен в полном объеме.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     Дополнительная плата за объем сверх норматива не взимается с жильцов.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3"/>
            </a:pPr>
            <a:r>
              <a:rPr lang="ru-RU" dirty="0" smtClean="0">
                <a:solidFill>
                  <a:schemeClr val="tx1"/>
                </a:solidFill>
              </a:rPr>
              <a:t>При этом Региональный оператор  будет проводить аналитику причины  образования превышения объемов. В случае выявления нового потребителя, не обратившегося к региональному оператору за заключением  договора,  и неучтенного РО, такому потребителю будет выставлен счет на оплату за время оказания ему услуг региональным оператором.</a:t>
            </a:r>
          </a:p>
          <a:p>
            <a:pPr marL="342900" indent="-342900">
              <a:buAutoNum type="arabicPeriod" startAt="3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AutoNum type="arabicPeriod" startAt="3"/>
            </a:pPr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3"/>
            </a:pPr>
            <a:r>
              <a:rPr lang="ru-RU" dirty="0" smtClean="0">
                <a:solidFill>
                  <a:schemeClr val="tx1"/>
                </a:solidFill>
              </a:rPr>
              <a:t>УО обязана предоставлять региональному оператору  реестр владельцев встроенных нежилых помещений в МКД в соответствии с Правилами оказания коммунальных услуг.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1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7809" y="146074"/>
            <a:ext cx="8977706" cy="518437"/>
          </a:xfrm>
        </p:spPr>
        <p:txBody>
          <a:bodyPr/>
          <a:lstStyle/>
          <a:p>
            <a:r>
              <a:rPr lang="ru-RU" sz="2000" dirty="0" smtClean="0">
                <a:solidFill>
                  <a:srgbClr val="0B3C5C"/>
                </a:solidFill>
              </a:rPr>
              <a:t>Организация вывоза крупногабаритных отходов </a:t>
            </a:r>
            <a:endParaRPr lang="ru-RU" sz="2000" dirty="0">
              <a:solidFill>
                <a:srgbClr val="0B3C5C"/>
              </a:solidFill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EE9AF99D-0276-4D4F-BB57-02BF49B22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87BF0BB-0B76-4C0E-A4A4-26C4116165B5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F0223018-0D31-416F-BD02-FDC649B6D883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38175" y="1104900"/>
            <a:ext cx="2324100" cy="5591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Способы вывоза КГО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33750" y="1209675"/>
            <a:ext cx="6418326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 наличии специальной контейнерной площадки – вывоз КГО осуществляется с места  накопления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333750" y="2210768"/>
            <a:ext cx="6505575" cy="80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случае отсутствия  специализированной контейнерной площадки: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333750" y="3309002"/>
            <a:ext cx="6496050" cy="77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По общему правилу вывоз будет осуществляться по графику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333750" y="4304038"/>
            <a:ext cx="6505575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- В отдельных случаях возможно направление заявки  потребителем Региональному оператору об организации  вывоза  КГО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33750" y="5870575"/>
            <a:ext cx="6505575" cy="1221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- Кроме того, возможно сохранение отдельных существующих практик сбора КГО по договоренности с потребителями при наличии возможности у Регионального оператора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13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7809" y="146074"/>
            <a:ext cx="8977706" cy="518437"/>
          </a:xfrm>
        </p:spPr>
        <p:txBody>
          <a:bodyPr/>
          <a:lstStyle/>
          <a:p>
            <a:r>
              <a:rPr lang="ru-RU" sz="2000" dirty="0" smtClean="0">
                <a:solidFill>
                  <a:srgbClr val="0B3C5C"/>
                </a:solidFill>
              </a:rPr>
              <a:t>Способы связи с Региональным оператором</a:t>
            </a:r>
            <a:endParaRPr lang="ru-RU" sz="2000" dirty="0">
              <a:solidFill>
                <a:srgbClr val="0B3C5C"/>
              </a:solidFill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EE9AF99D-0276-4D4F-BB57-02BF49B22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87BF0BB-0B76-4C0E-A4A4-26C4116165B5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F0223018-0D31-416F-BD02-FDC649B6D883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177174"/>
              </p:ext>
            </p:extLst>
          </p:nvPr>
        </p:nvGraphicFramePr>
        <p:xfrm>
          <a:off x="252172" y="664510"/>
          <a:ext cx="9326624" cy="6486929"/>
        </p:xfrm>
        <a:graphic>
          <a:graphicData uri="http://schemas.openxmlformats.org/drawingml/2006/table">
            <a:tbl>
              <a:tblPr/>
              <a:tblGrid>
                <a:gridCol w="585774">
                  <a:extLst>
                    <a:ext uri="{9D8B030D-6E8A-4147-A177-3AD203B41FA5}">
                      <a16:colId xmlns="" xmlns:a16="http://schemas.microsoft.com/office/drawing/2014/main" val="551343583"/>
                    </a:ext>
                  </a:extLst>
                </a:gridCol>
                <a:gridCol w="3783126">
                  <a:extLst>
                    <a:ext uri="{9D8B030D-6E8A-4147-A177-3AD203B41FA5}">
                      <a16:colId xmlns="" xmlns:a16="http://schemas.microsoft.com/office/drawing/2014/main" val="2984860103"/>
                    </a:ext>
                  </a:extLst>
                </a:gridCol>
                <a:gridCol w="4957724">
                  <a:extLst>
                    <a:ext uri="{9D8B030D-6E8A-4147-A177-3AD203B41FA5}">
                      <a16:colId xmlns="" xmlns:a16="http://schemas.microsoft.com/office/drawing/2014/main" val="3760292587"/>
                    </a:ext>
                  </a:extLst>
                </a:gridCol>
              </a:tblGrid>
              <a:tr h="12729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Физические лица  в жилом фонде (МКД, ИЖС)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4191006"/>
                  </a:ext>
                </a:extLst>
              </a:tr>
              <a:tr h="12729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Очное обслуживание АО "Единый информационно-расчетный центр Петроэлектросбыт"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04924108"/>
                  </a:ext>
                </a:extLst>
              </a:tr>
              <a:tr h="12729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Адрес Клиентского офиса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Режим работы 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6862904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Михайлова, ул., д.11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субботу с 09.00 до 20.00,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00028774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8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Подвойского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ул. д.16, корпус 1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субботу с 09.30 до 20.15, перерыв с 14.00 до 14.30,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19498737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Комендантский пр., д.11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 понедельника по субботу с 09.30 до 20.30, перерыв с 13.30 до 14.00,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49431296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Стремянная ул., д.21/5 лит А (вход с улицы Марата)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субботу с 10.00 до 20.45,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56882603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Славы пр. д.43/49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 понедельника по субботу с 09.15 до 20.15, обед с 14.00 до 14.30,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05659405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Колпино, Финляндская ул., д. 16-1, литер А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пятницу с 10.00 до 18.30, суббота, воскресенье – выходные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19396482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Ленинский пр., д.118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субботу с 09.15 до 20.15, перерыв с 13.30 до 14.00,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07214635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Кронштадт, Ленина пр., д. 13 лит. А 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пятницу с 10.30 до 19.00, суббота, воскресенье – выходные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630942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Петергоф, Константиновская ул., д.8, литер А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пятницу с 10.00 до 18.30, суббота, воскресенье – выходной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54801355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Пушкин, Октябрьский б-р, д. 16, литер А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 понедельника по пятницу с 10.00 до 18.30, суббота, воскресенье – выходные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08087511"/>
                  </a:ext>
                </a:extLst>
              </a:tr>
              <a:tr h="25035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Заочное обслуживание Контактный центр АО "Единый информационно-расчетный центр Петроэлектросбыт"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683213"/>
                  </a:ext>
                </a:extLst>
              </a:tr>
              <a:tr h="37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телефон Контактного центра   8 (812) 303-80-90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субботу с 08.00 до 20.30                                                  в воскресные и нерабочие праздничные дни с 10.00 до 17.00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33151718"/>
                  </a:ext>
                </a:extLst>
              </a:tr>
              <a:tr h="12729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0155396"/>
                  </a:ext>
                </a:extLst>
              </a:tr>
              <a:tr h="3734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Юридические лица, Индивидуальные предприниматели, Физические лица, осуществляющие деятельность в нежилом фонде, и управляющие компании, ТСЖ, ЖСК, ЖК, обслуживающие МКД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24616377"/>
                  </a:ext>
                </a:extLst>
              </a:tr>
              <a:tr h="12729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Очное обслуживание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8854797"/>
                  </a:ext>
                </a:extLst>
              </a:tr>
              <a:tr h="1850166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Клиентский офис АО "Петербургская сбытовая компания"  на Михайлова, д. 11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осуществляется 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очный  прием по предварительной записи на сайте  АО "Петербургская сбытовая компания" по адресу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pesc.ru путем заполнения формы по ссылке  https://pesc.ru/online/?_task=reception                                                                                                                                                               В случае возникновения вопросов по порядку записи  можно позвонить по телефону Контактного центра  АО "Петербургская сбытовая компания" 8(812) 303-69-69, 8-800-100-69-96                                                                           Режим работы    Понедельник – пятница: с 09:00 до 20:00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Суббота: с 10:00 до 17:00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Воскресенье: выходной день.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14638640"/>
                  </a:ext>
                </a:extLst>
              </a:tr>
              <a:tr h="11064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Заочное обслуживание Контактный центр АО "Невский экологический оператор"</a:t>
                      </a:r>
                    </a:p>
                  </a:txBody>
                  <a:tcPr marL="4192" marR="4192" marT="41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9316989"/>
                  </a:ext>
                </a:extLst>
              </a:tr>
              <a:tr h="37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телефон Контактного центра   8 (812) 305-06-65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понедельника по субботу с 08.00 до 20.30                                                  в воскресные и нерабочие праздничные дни с 10.00 до 17.00</a:t>
                      </a:r>
                    </a:p>
                  </a:txBody>
                  <a:tcPr marL="4192" marR="4192" marT="41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6712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06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7809" y="146074"/>
            <a:ext cx="8977706" cy="518437"/>
          </a:xfrm>
        </p:spPr>
        <p:txBody>
          <a:bodyPr/>
          <a:lstStyle/>
          <a:p>
            <a:r>
              <a:rPr lang="ru-RU" sz="2000" dirty="0" smtClean="0">
                <a:solidFill>
                  <a:srgbClr val="0B3C5C"/>
                </a:solidFill>
              </a:rPr>
              <a:t>Способы связи с Региональным оператором</a:t>
            </a:r>
            <a:endParaRPr lang="ru-RU" sz="2000" dirty="0">
              <a:solidFill>
                <a:srgbClr val="0B3C5C"/>
              </a:solidFill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EE9AF99D-0276-4D4F-BB57-02BF49B22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87BF0BB-0B76-4C0E-A4A4-26C4116165B5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F0223018-0D31-416F-BD02-FDC649B6D883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11810" y="794559"/>
            <a:ext cx="922020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Директор </a:t>
            </a:r>
            <a:r>
              <a:rPr lang="ru-RU" sz="1400" dirty="0">
                <a:latin typeface="Times New Roman" panose="02020603050405020304" pitchFamily="18" charset="0"/>
              </a:rPr>
              <a:t>по организации клиентского обслуживания потребителей Букатина Екатерина Викторовна, телефон +</a:t>
            </a:r>
            <a:r>
              <a:rPr lang="ru-RU" sz="1400" dirty="0" smtClean="0">
                <a:latin typeface="Times New Roman" panose="02020603050405020304" pitchFamily="18" charset="0"/>
              </a:rPr>
              <a:t>79219863689, начальник договорного отдела по работе с прочими потребителями </a:t>
            </a:r>
            <a:r>
              <a:rPr lang="ru-RU" sz="1400" dirty="0" err="1" smtClean="0">
                <a:latin typeface="Times New Roman" panose="02020603050405020304" pitchFamily="18" charset="0"/>
              </a:rPr>
              <a:t>Павлецова</a:t>
            </a:r>
            <a:r>
              <a:rPr lang="ru-RU" sz="1400" dirty="0" smtClean="0">
                <a:latin typeface="Times New Roman" panose="02020603050405020304" pitchFamily="18" charset="0"/>
              </a:rPr>
              <a:t> Елена Викторовна телефон +79217494205:</a:t>
            </a:r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 - Курортный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 - Центральный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 - Адмиралтейский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 - Выборгский административный район;</a:t>
            </a:r>
          </a:p>
          <a:p>
            <a:pPr algn="just"/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Начальник </a:t>
            </a:r>
            <a:r>
              <a:rPr lang="ru-RU" sz="1400" dirty="0" smtClean="0">
                <a:latin typeface="Times New Roman" panose="02020603050405020304" pitchFamily="18" charset="0"/>
              </a:rPr>
              <a:t>договорного отдела </a:t>
            </a:r>
            <a:r>
              <a:rPr lang="ru-RU" sz="1400" dirty="0">
                <a:latin typeface="Times New Roman" panose="02020603050405020304" pitchFamily="18" charset="0"/>
              </a:rPr>
              <a:t>по </a:t>
            </a:r>
            <a:r>
              <a:rPr lang="ru-RU" sz="1400" dirty="0" smtClean="0">
                <a:latin typeface="Times New Roman" panose="02020603050405020304" pitchFamily="18" charset="0"/>
              </a:rPr>
              <a:t>работе </a:t>
            </a:r>
            <a:r>
              <a:rPr lang="ru-RU" sz="1400" dirty="0">
                <a:latin typeface="Times New Roman" panose="02020603050405020304" pitchFamily="18" charset="0"/>
              </a:rPr>
              <a:t>с бюджетными потребителями Баженов Владимир Александрович, телефон для связи +79217493756: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</a:t>
            </a:r>
            <a:r>
              <a:rPr lang="ru-RU" sz="1400" dirty="0" err="1">
                <a:latin typeface="Times New Roman" panose="02020603050405020304" pitchFamily="18" charset="0"/>
              </a:rPr>
              <a:t>Колпинский</a:t>
            </a:r>
            <a:r>
              <a:rPr lang="ru-RU" sz="1400" dirty="0">
                <a:latin typeface="Times New Roman" panose="02020603050405020304" pitchFamily="18" charset="0"/>
              </a:rPr>
              <a:t>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-Кировский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-Петроградский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</a:t>
            </a:r>
            <a:r>
              <a:rPr lang="ru-RU" sz="1400" dirty="0" err="1">
                <a:latin typeface="Times New Roman" panose="02020603050405020304" pitchFamily="18" charset="0"/>
              </a:rPr>
              <a:t>Петродворцовый</a:t>
            </a:r>
            <a:r>
              <a:rPr lang="ru-RU" sz="1400" dirty="0">
                <a:latin typeface="Times New Roman" panose="02020603050405020304" pitchFamily="18" charset="0"/>
              </a:rPr>
              <a:t>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-Приморский административный район.</a:t>
            </a:r>
          </a:p>
          <a:p>
            <a:pPr algn="just"/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Начальник </a:t>
            </a:r>
            <a:r>
              <a:rPr lang="ru-RU" sz="1400" dirty="0" smtClean="0">
                <a:latin typeface="Times New Roman" panose="02020603050405020304" pitchFamily="18" charset="0"/>
              </a:rPr>
              <a:t>договорного отдела </a:t>
            </a:r>
            <a:r>
              <a:rPr lang="ru-RU" sz="1400" dirty="0">
                <a:latin typeface="Times New Roman" panose="02020603050405020304" pitchFamily="18" charset="0"/>
              </a:rPr>
              <a:t>по </a:t>
            </a:r>
            <a:r>
              <a:rPr lang="ru-RU" sz="1400" dirty="0" smtClean="0">
                <a:latin typeface="Times New Roman" panose="02020603050405020304" pitchFamily="18" charset="0"/>
              </a:rPr>
              <a:t>работе </a:t>
            </a:r>
            <a:r>
              <a:rPr lang="ru-RU" sz="1400" dirty="0">
                <a:latin typeface="Times New Roman" panose="02020603050405020304" pitchFamily="18" charset="0"/>
              </a:rPr>
              <a:t>с крупными потребителями Тихоненко Вероника Викторовна, телефон для связи +79217493752: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-Калининский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-Пушкинский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</a:t>
            </a:r>
            <a:r>
              <a:rPr lang="ru-RU" sz="1400" dirty="0" err="1">
                <a:latin typeface="Times New Roman" panose="02020603050405020304" pitchFamily="18" charset="0"/>
              </a:rPr>
              <a:t>Красносельский</a:t>
            </a:r>
            <a:r>
              <a:rPr lang="ru-RU" sz="1400" dirty="0">
                <a:latin typeface="Times New Roman" panose="02020603050405020304" pitchFamily="18" charset="0"/>
              </a:rPr>
              <a:t>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-Кронштадтский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</a:t>
            </a:r>
            <a:r>
              <a:rPr lang="ru-RU" sz="1400" dirty="0" err="1">
                <a:latin typeface="Times New Roman" panose="02020603050405020304" pitchFamily="18" charset="0"/>
              </a:rPr>
              <a:t>Фрунзенский</a:t>
            </a:r>
            <a:r>
              <a:rPr lang="ru-RU" sz="1400" dirty="0">
                <a:latin typeface="Times New Roman" panose="02020603050405020304" pitchFamily="18" charset="0"/>
              </a:rPr>
              <a:t> административный район.</a:t>
            </a:r>
          </a:p>
          <a:p>
            <a:pPr algn="just"/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Начальник </a:t>
            </a:r>
            <a:r>
              <a:rPr lang="ru-RU" sz="1400" dirty="0" smtClean="0">
                <a:latin typeface="Times New Roman" panose="02020603050405020304" pitchFamily="18" charset="0"/>
              </a:rPr>
              <a:t>договорного отдела </a:t>
            </a:r>
            <a:r>
              <a:rPr lang="ru-RU" sz="1400" dirty="0">
                <a:latin typeface="Times New Roman" panose="02020603050405020304" pitchFamily="18" charset="0"/>
              </a:rPr>
              <a:t>по </a:t>
            </a:r>
            <a:r>
              <a:rPr lang="ru-RU" sz="1400" dirty="0" smtClean="0">
                <a:latin typeface="Times New Roman" panose="02020603050405020304" pitchFamily="18" charset="0"/>
              </a:rPr>
              <a:t>работе с </a:t>
            </a:r>
            <a:r>
              <a:rPr lang="ru-RU" sz="1400" dirty="0">
                <a:latin typeface="Times New Roman" panose="02020603050405020304" pitchFamily="18" charset="0"/>
              </a:rPr>
              <a:t>исполнителями коммунальных услуг Борнукова Екатерина Вячеславовна, телефон для связи +</a:t>
            </a:r>
            <a:r>
              <a:rPr lang="ru-RU" sz="1400" dirty="0" smtClean="0">
                <a:latin typeface="Times New Roman" panose="02020603050405020304" pitchFamily="18" charset="0"/>
              </a:rPr>
              <a:t>79217493758:</a:t>
            </a:r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</a:rPr>
              <a:t>-Красногвардейский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-Василеостровский административный район;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-Московский административный район</a:t>
            </a:r>
            <a:r>
              <a:rPr lang="ru-RU" sz="1400" dirty="0" smtClean="0">
                <a:latin typeface="Times New Roman" panose="02020603050405020304" pitchFamily="18" charset="0"/>
              </a:rPr>
              <a:t>;</a:t>
            </a:r>
            <a:r>
              <a:rPr lang="ru-RU" sz="1400" dirty="0">
                <a:latin typeface="Times New Roman" panose="02020603050405020304" pitchFamily="18" charset="0"/>
              </a:rPr>
              <a:t> </a:t>
            </a:r>
            <a:endParaRPr lang="ru-RU" sz="140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</a:rPr>
              <a:t>Невский административный район</a:t>
            </a:r>
            <a:r>
              <a:rPr lang="ru-RU" sz="1400" dirty="0" smtClean="0">
                <a:latin typeface="Times New Roman" panose="02020603050405020304" pitchFamily="18" charset="0"/>
              </a:rPr>
              <a:t>.   </a:t>
            </a:r>
          </a:p>
          <a:p>
            <a:pPr algn="just"/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89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7809" y="146074"/>
            <a:ext cx="8977706" cy="518437"/>
          </a:xfrm>
        </p:spPr>
        <p:txBody>
          <a:bodyPr/>
          <a:lstStyle/>
          <a:p>
            <a:r>
              <a:rPr lang="ru-RU" sz="2000" dirty="0" smtClean="0">
                <a:solidFill>
                  <a:srgbClr val="0B3C5C"/>
                </a:solidFill>
              </a:rPr>
              <a:t>КРАТКИЙ ПОРЯДОК ПОДАЧИ ЗАЯВКИ НА ЗАКЛЮЧЕНИЕ ДОГОВОРА</a:t>
            </a:r>
            <a:endParaRPr lang="ru-RU" sz="2000" dirty="0">
              <a:solidFill>
                <a:srgbClr val="0B3C5C"/>
              </a:solidFill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EE9AF99D-0276-4D4F-BB57-02BF49B22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87BF0BB-0B76-4C0E-A4A4-26C4116165B5}"/>
              </a:ext>
            </a:extLst>
          </p:cNvPr>
          <p:cNvSpPr/>
          <p:nvPr/>
        </p:nvSpPr>
        <p:spPr>
          <a:xfrm>
            <a:off x="9217875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F0223018-0D31-416F-BD02-FDC649B6D883}"/>
              </a:ext>
            </a:extLst>
          </p:cNvPr>
          <p:cNvCxnSpPr>
            <a:cxnSpLocks/>
          </p:cNvCxnSpPr>
          <p:nvPr/>
        </p:nvCxnSpPr>
        <p:spPr>
          <a:xfrm flipH="1">
            <a:off x="425453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47265" y="940633"/>
            <a:ext cx="885825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</a:rPr>
              <a:t>1.Скачать пакет документов для заключения договора с Региональным оператором, </a:t>
            </a:r>
            <a:r>
              <a:rPr lang="ru-RU" sz="1400" dirty="0" smtClean="0">
                <a:latin typeface="Times New Roman" panose="02020603050405020304" pitchFamily="18" charset="0"/>
              </a:rPr>
              <a:t>размещенный </a:t>
            </a:r>
            <a:r>
              <a:rPr lang="ru-RU" sz="1400" dirty="0">
                <a:latin typeface="Times New Roman" panose="02020603050405020304" pitchFamily="18" charset="0"/>
              </a:rPr>
              <a:t>на сайте </a:t>
            </a:r>
            <a:r>
              <a:rPr lang="ru-RU" sz="1400" dirty="0" smtClean="0">
                <a:latin typeface="Times New Roman" panose="02020603050405020304" pitchFamily="18" charset="0"/>
              </a:rPr>
              <a:t>        </a:t>
            </a:r>
            <a:r>
              <a:rPr lang="en-US" sz="1400" dirty="0" smtClean="0">
                <a:latin typeface="Times New Roman" panose="02020603050405020304" pitchFamily="18" charset="0"/>
              </a:rPr>
              <a:t>www</a:t>
            </a:r>
            <a:r>
              <a:rPr lang="en-US" sz="1400" dirty="0">
                <a:latin typeface="Times New Roman" panose="02020603050405020304" pitchFamily="18" charset="0"/>
              </a:rPr>
              <a:t>. spb-neo.ru.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2. Заполнить заявку, распечатать, подписать и заверить печатью.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3. Направить отсканированный вариант заявки вместе со сканами запрошенных документов на эл. </a:t>
            </a:r>
            <a:r>
              <a:rPr lang="ru-RU" sz="1400" dirty="0" smtClean="0">
                <a:latin typeface="Times New Roman" panose="02020603050405020304" pitchFamily="18" charset="0"/>
              </a:rPr>
              <a:t>почту </a:t>
            </a:r>
            <a:r>
              <a:rPr lang="ru-RU" sz="1400" u="sng" dirty="0" smtClean="0">
                <a:solidFill>
                  <a:srgbClr val="0563C1"/>
                </a:solidFill>
                <a:latin typeface="Times New Roman" panose="02020603050405020304" pitchFamily="18" charset="0"/>
                <a:hlinkClick r:id="rId4"/>
              </a:rPr>
              <a:t>dogovor@spb-neo.ru</a:t>
            </a:r>
            <a:r>
              <a:rPr lang="ru-RU" sz="1400" dirty="0" smtClean="0">
                <a:solidFill>
                  <a:srgbClr val="0563C1"/>
                </a:solidFill>
                <a:latin typeface="Times New Roman" panose="02020603050405020304" pitchFamily="18" charset="0"/>
                <a:hlinkClick r:id="rId4"/>
              </a:rPr>
              <a:t>,  </a:t>
            </a:r>
            <a:r>
              <a:rPr lang="ru-RU" sz="1400" b="1" u="sng" dirty="0" smtClean="0">
                <a:latin typeface="Times New Roman" panose="02020603050405020304" pitchFamily="18" charset="0"/>
                <a:hlinkClick r:id="rId4"/>
              </a:rPr>
              <a:t>или </a:t>
            </a:r>
            <a:r>
              <a:rPr lang="ru-RU" sz="1400" b="1" u="sng" dirty="0">
                <a:latin typeface="Times New Roman" panose="02020603050405020304" pitchFamily="18" charset="0"/>
                <a:hlinkClick r:id="rId4"/>
              </a:rPr>
              <a:t>передать оригиналы документов в Клиентском офисе АО «Петербургская сбытовая компания» (ул. Михайлова, д.11 по предварительной записи), в офисе Регионального оператора (Кондратьевский пр., д.15 корпус 3 БЦ «Кондратьевский» по предварительной записи), или посредством почтового отправления по адресу: 195009, Санкт-Петербург, ул. Арсенальная, д.1, корпус 2, литера А, помещение 1Н-23 (часть</a:t>
            </a:r>
            <a:r>
              <a:rPr lang="ru-RU" sz="1400" b="1" u="sng" dirty="0" smtClean="0">
                <a:latin typeface="Times New Roman" panose="02020603050405020304" pitchFamily="18" charset="0"/>
                <a:hlinkClick r:id="rId4"/>
              </a:rPr>
              <a:t>). Информация о дополнительных способах подачи заявок будет доведена в ближайшее время.</a:t>
            </a:r>
            <a:endParaRPr lang="ru-RU" sz="1400" b="1" u="sng" dirty="0">
              <a:latin typeface="Times New Roman" panose="02020603050405020304" pitchFamily="18" charset="0"/>
              <a:hlinkClick r:id="rId4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4. Региональный оператор проверит корректность заполнения заявки.</a:t>
            </a:r>
            <a:br>
              <a:rPr lang="ru-RU" sz="1400" dirty="0">
                <a:latin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</a:rPr>
              <a:t>В случае, если в заявке Потребителя отсутствуют необходимые сведения (документы) в течение 5 рабочих дней направит потребителю письменное уведомление о необходимости представить недостающие сведения (документы). При наличии полного пакета документов в течении 15 рабочих дней подготовит проект договора в 2-ух экземплярах для подписания Потребителем.</a:t>
            </a:r>
            <a:endParaRPr lang="ru-RU" sz="1400" b="1" dirty="0">
              <a:latin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latin typeface="Times New Roman" panose="02020603050405020304" pitchFamily="18" charset="0"/>
              </a:rPr>
              <a:t>5. Проект договора можно получить самостоятельно в офисе </a:t>
            </a:r>
            <a:br>
              <a:rPr lang="ru-RU" sz="1400" b="1" dirty="0">
                <a:latin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</a:rPr>
              <a:t>АО «Петербургская сбытовая компания» (ул. Михайлова, д.11), в офисе Регионального оператора (Кондратьевский пр., д.15 корпус 3 БЦ «Кондратьевский» по предварительной записи), посредством электронного документооборота (ДИАДОК), либо он будет отправлен </a:t>
            </a:r>
            <a:r>
              <a:rPr lang="ru-RU" sz="1400" b="1" dirty="0" smtClean="0">
                <a:latin typeface="Times New Roman" panose="02020603050405020304" pitchFamily="18" charset="0"/>
              </a:rPr>
              <a:t>по </a:t>
            </a:r>
            <a:r>
              <a:rPr lang="ru-RU" sz="1400" b="1" dirty="0">
                <a:latin typeface="Times New Roman" panose="02020603050405020304" pitchFamily="18" charset="0"/>
              </a:rPr>
              <a:t>почте. Способ получения необходимо выбрать при заполнении заявки.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6. После получения договора необходимо его подписать и в течении 15 рабочих дней направить Региональному оператору его экземпляр договора с оригиналом заявки и копиями запрошенных документов (если оригиналы документов не были переданы Региональному оператору).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</a:rPr>
              <a:t>7. В случае предоставления неполного пакета документов и получения уведомления о необходимости представить недостающие сведения (документы) такие документы должны быть предоставлены Региональному оператору в течение 15 рабочих дней с даты получения уведомления потребителем. На этот период рассмотрение заявки Региональным оператором приостанавливается. В случае </a:t>
            </a:r>
            <a:r>
              <a:rPr lang="ru-RU" sz="1400" dirty="0" err="1">
                <a:latin typeface="Times New Roman" panose="02020603050405020304" pitchFamily="18" charset="0"/>
              </a:rPr>
              <a:t>непредоставления</a:t>
            </a:r>
            <a:r>
              <a:rPr lang="ru-RU" sz="1400" dirty="0">
                <a:latin typeface="Times New Roman" panose="02020603050405020304" pitchFamily="18" charset="0"/>
              </a:rPr>
              <a:t> недостающих документов в установленный срок, рассмотрение заявки прекращается и она возвращается потребителю. </a:t>
            </a:r>
          </a:p>
        </p:txBody>
      </p:sp>
    </p:spTree>
    <p:extLst>
      <p:ext uri="{BB962C8B-B14F-4D97-AF65-F5344CB8AC3E}">
        <p14:creationId xmlns:p14="http://schemas.microsoft.com/office/powerpoint/2010/main" val="3899125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3236107-F1DE-4771-9248-CE0AD480F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" y="5868311"/>
            <a:ext cx="10475913" cy="110163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25C1E647-455F-4576-91E9-80B3203A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1020" y="460482"/>
            <a:ext cx="1783080" cy="27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49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B3C5C"/>
                </a:solidFill>
              </a:rPr>
              <a:t>ПОРЯДОК ЗАКЛЮЧЕНИЯ ДОГОВОРОВ С ПОТРЕБИТЕЛЯМИ</a:t>
            </a:r>
          </a:p>
        </p:txBody>
      </p:sp>
      <p:cxnSp>
        <p:nvCxnSpPr>
          <p:cNvPr id="89" name="Прямая соединительная линия 88">
            <a:extLst>
              <a:ext uri="{FF2B5EF4-FFF2-40B4-BE49-F238E27FC236}">
                <a16:creationId xmlns="" xmlns:a16="http://schemas.microsoft.com/office/drawing/2014/main" id="{1E7795F5-D7FA-4DBD-BE32-6EF12DDC6E6C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1" name="Рисунок 90">
            <a:extLst>
              <a:ext uri="{FF2B5EF4-FFF2-40B4-BE49-F238E27FC236}">
                <a16:creationId xmlns="" xmlns:a16="http://schemas.microsoft.com/office/drawing/2014/main" id="{EB724C11-D5A6-49FD-A0C2-083F27056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92" name="Прямоугольник 91">
            <a:extLst>
              <a:ext uri="{FF2B5EF4-FFF2-40B4-BE49-F238E27FC236}">
                <a16:creationId xmlns="" xmlns:a16="http://schemas.microsoft.com/office/drawing/2014/main" id="{5E925CE1-6420-4B91-B8EA-4831057CB38D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97A05AD-05F9-404C-A43E-F1AAB5F15B88}"/>
              </a:ext>
            </a:extLst>
          </p:cNvPr>
          <p:cNvSpPr/>
          <p:nvPr/>
        </p:nvSpPr>
        <p:spPr>
          <a:xfrm>
            <a:off x="540774" y="1042218"/>
            <a:ext cx="2251587" cy="5761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Юридические лица,</a:t>
            </a:r>
          </a:p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Индивидуальные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предприниматели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Физические лица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нежилом фонде, в том числе во встроенных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нежилых помещениях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МКД</a:t>
            </a:r>
          </a:p>
        </p:txBody>
      </p:sp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02CD418E-7A68-4D67-8BDC-F76940580AF4}"/>
              </a:ext>
            </a:extLst>
          </p:cNvPr>
          <p:cNvSpPr/>
          <p:nvPr/>
        </p:nvSpPr>
        <p:spPr>
          <a:xfrm>
            <a:off x="3873910" y="1111045"/>
            <a:ext cx="5878164" cy="79455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Утверждение тарифа на услуги Регионального оператора Комитетом по тарифам Санкт-Петербурга</a:t>
            </a:r>
            <a:endParaRPr lang="ru-RU"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313262BF-99A3-4D2A-8B88-4FA15476E0A3}"/>
              </a:ext>
            </a:extLst>
          </p:cNvPr>
          <p:cNvSpPr/>
          <p:nvPr/>
        </p:nvSpPr>
        <p:spPr>
          <a:xfrm>
            <a:off x="3859293" y="2152530"/>
            <a:ext cx="5892781" cy="1094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Опубликование Региональным  оператором предложения о заключении договоров в печатных СМИ и на своем сайте</a:t>
            </a:r>
          </a:p>
          <a:p>
            <a:pPr algn="ctr"/>
            <a:r>
              <a:rPr lang="ru-RU" dirty="0">
                <a:ln w="0"/>
                <a:solidFill>
                  <a:schemeClr val="tx1"/>
                </a:solidFill>
              </a:rPr>
              <a:t>(не позднее 10 рабочих дней с даты </a:t>
            </a:r>
            <a:r>
              <a:rPr lang="ru-RU" dirty="0" smtClean="0">
                <a:ln w="0"/>
                <a:solidFill>
                  <a:schemeClr val="tx1"/>
                </a:solidFill>
              </a:rPr>
              <a:t>утверждения тарифа)</a:t>
            </a:r>
            <a:endParaRPr lang="ru-RU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C8B0C551-3C25-4A0A-9D8E-F467931A1147}"/>
              </a:ext>
            </a:extLst>
          </p:cNvPr>
          <p:cNvSpPr/>
          <p:nvPr/>
        </p:nvSpPr>
        <p:spPr>
          <a:xfrm>
            <a:off x="3888527" y="3522792"/>
            <a:ext cx="5878164" cy="859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Начало подачи заявок потребителями  на заключение договора, продолжительность 15 рабочих дней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F26B5B22-B619-4A65-8291-C50EA2830726}"/>
              </a:ext>
            </a:extLst>
          </p:cNvPr>
          <p:cNvSpPr/>
          <p:nvPr/>
        </p:nvSpPr>
        <p:spPr>
          <a:xfrm>
            <a:off x="3907691" y="4653450"/>
            <a:ext cx="5892781" cy="7176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Заключение прямого договора с РО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66A69247-0A9C-4873-86BB-CE07EEAD4694}"/>
              </a:ext>
            </a:extLst>
          </p:cNvPr>
          <p:cNvSpPr/>
          <p:nvPr/>
        </p:nvSpPr>
        <p:spPr>
          <a:xfrm>
            <a:off x="3873910" y="5535561"/>
            <a:ext cx="5892781" cy="1189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случае неподачи заявки потребителем на заключение договора, договор считается заключенным на 16 рабочий день на условиях типового договора, утв. постановлением Правительства №1156 от 12.11.2016</a:t>
            </a:r>
          </a:p>
        </p:txBody>
      </p:sp>
      <p:sp>
        <p:nvSpPr>
          <p:cNvPr id="48" name="Стрелка: вниз 47">
            <a:extLst>
              <a:ext uri="{FF2B5EF4-FFF2-40B4-BE49-F238E27FC236}">
                <a16:creationId xmlns="" xmlns:a16="http://schemas.microsoft.com/office/drawing/2014/main" id="{837F13E3-93FF-41BD-94DB-EF7FDA5758F6}"/>
              </a:ext>
            </a:extLst>
          </p:cNvPr>
          <p:cNvSpPr/>
          <p:nvPr/>
        </p:nvSpPr>
        <p:spPr>
          <a:xfrm>
            <a:off x="6459794" y="1956619"/>
            <a:ext cx="511277" cy="166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: вниз 51">
            <a:extLst>
              <a:ext uri="{FF2B5EF4-FFF2-40B4-BE49-F238E27FC236}">
                <a16:creationId xmlns="" xmlns:a16="http://schemas.microsoft.com/office/drawing/2014/main" id="{6C2919B8-B006-4116-AC28-E2EA05BA6350}"/>
              </a:ext>
            </a:extLst>
          </p:cNvPr>
          <p:cNvSpPr/>
          <p:nvPr/>
        </p:nvSpPr>
        <p:spPr>
          <a:xfrm>
            <a:off x="6538452" y="3287986"/>
            <a:ext cx="432619" cy="1757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: вниз 56">
            <a:extLst>
              <a:ext uri="{FF2B5EF4-FFF2-40B4-BE49-F238E27FC236}">
                <a16:creationId xmlns="" xmlns:a16="http://schemas.microsoft.com/office/drawing/2014/main" id="{37498F53-2FD8-4573-A431-EFEE4D6FC850}"/>
              </a:ext>
            </a:extLst>
          </p:cNvPr>
          <p:cNvSpPr/>
          <p:nvPr/>
        </p:nvSpPr>
        <p:spPr>
          <a:xfrm>
            <a:off x="6567949" y="4423846"/>
            <a:ext cx="432619" cy="2073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трелка: вниз 57">
            <a:extLst>
              <a:ext uri="{FF2B5EF4-FFF2-40B4-BE49-F238E27FC236}">
                <a16:creationId xmlns="" xmlns:a16="http://schemas.microsoft.com/office/drawing/2014/main" id="{C8FE1D58-DCA0-481B-AAA2-173995B16DE3}"/>
              </a:ext>
            </a:extLst>
          </p:cNvPr>
          <p:cNvSpPr/>
          <p:nvPr/>
        </p:nvSpPr>
        <p:spPr>
          <a:xfrm>
            <a:off x="6567948" y="5371096"/>
            <a:ext cx="432619" cy="1644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8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B3C5C"/>
                </a:solidFill>
              </a:rPr>
              <a:t>ПОРЯДОК ЗАКЛЮЧЕНИЯ ДОГОВОРОВ С ПОТРЕБИТЕЛЯМИ</a:t>
            </a:r>
          </a:p>
        </p:txBody>
      </p:sp>
      <p:cxnSp>
        <p:nvCxnSpPr>
          <p:cNvPr id="89" name="Прямая соединительная линия 88">
            <a:extLst>
              <a:ext uri="{FF2B5EF4-FFF2-40B4-BE49-F238E27FC236}">
                <a16:creationId xmlns="" xmlns:a16="http://schemas.microsoft.com/office/drawing/2014/main" id="{1E7795F5-D7FA-4DBD-BE32-6EF12DDC6E6C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1" name="Рисунок 90">
            <a:extLst>
              <a:ext uri="{FF2B5EF4-FFF2-40B4-BE49-F238E27FC236}">
                <a16:creationId xmlns="" xmlns:a16="http://schemas.microsoft.com/office/drawing/2014/main" id="{EB724C11-D5A6-49FD-A0C2-083F27056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92" name="Прямоугольник 91">
            <a:extLst>
              <a:ext uri="{FF2B5EF4-FFF2-40B4-BE49-F238E27FC236}">
                <a16:creationId xmlns="" xmlns:a16="http://schemas.microsoft.com/office/drawing/2014/main" id="{5E925CE1-6420-4B91-B8EA-4831057CB38D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97A05AD-05F9-404C-A43E-F1AAB5F15B88}"/>
              </a:ext>
            </a:extLst>
          </p:cNvPr>
          <p:cNvSpPr/>
          <p:nvPr/>
        </p:nvSpPr>
        <p:spPr>
          <a:xfrm>
            <a:off x="540774" y="1042218"/>
            <a:ext cx="2251587" cy="5761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Юридические лица,</a:t>
            </a:r>
          </a:p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Индивидуальные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предприниматели и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Физические лица в нежилом фонде, в том числе во встроенных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нежилых помещениях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МКД</a:t>
            </a:r>
          </a:p>
        </p:txBody>
      </p:sp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02CD418E-7A68-4D67-8BDC-F76940580AF4}"/>
              </a:ext>
            </a:extLst>
          </p:cNvPr>
          <p:cNvSpPr/>
          <p:nvPr/>
        </p:nvSpPr>
        <p:spPr>
          <a:xfrm>
            <a:off x="3859293" y="1042218"/>
            <a:ext cx="5878164" cy="79455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Потребители заключают договор с Региональным оператором в отношении ТКО, образуемых:</a:t>
            </a:r>
            <a:endParaRPr lang="ru-RU"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313262BF-99A3-4D2A-8B88-4FA15476E0A3}"/>
              </a:ext>
            </a:extLst>
          </p:cNvPr>
          <p:cNvSpPr/>
          <p:nvPr/>
        </p:nvSpPr>
        <p:spPr>
          <a:xfrm>
            <a:off x="3859293" y="2152530"/>
            <a:ext cx="5892781" cy="231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во встроенных нежилых помещениях МКД </a:t>
            </a:r>
          </a:p>
          <a:p>
            <a:pPr algn="ctr"/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(РО осуществляет заключение, изменение, расторжение 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договора с потребителем определение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объема оказанных услуг по обращению с ТКО, расчеты с потребителем, взыскание задолженности с потребителя).</a:t>
            </a:r>
          </a:p>
          <a:p>
            <a:pPr algn="ctr"/>
            <a:endParaRPr lang="ru-RU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Информация о собственниках, владельцах нежилых помещений в МКД, предоставляется  УО, ТСЖ, ЖСК (п. 148(1) Правил №354 от 06.05.2011)</a:t>
            </a:r>
            <a:endParaRPr lang="ru-RU" sz="1200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C8B0C551-3C25-4A0A-9D8E-F467931A1147}"/>
              </a:ext>
            </a:extLst>
          </p:cNvPr>
          <p:cNvSpPr/>
          <p:nvPr/>
        </p:nvSpPr>
        <p:spPr>
          <a:xfrm>
            <a:off x="3880849" y="4761236"/>
            <a:ext cx="5878164" cy="859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в отдельно стоящих зданиях, сооружениях, строениях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F26B5B22-B619-4A65-8291-C50EA2830726}"/>
              </a:ext>
            </a:extLst>
          </p:cNvPr>
          <p:cNvSpPr/>
          <p:nvPr/>
        </p:nvSpPr>
        <p:spPr>
          <a:xfrm>
            <a:off x="3880849" y="5915237"/>
            <a:ext cx="5892781" cy="862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на земельных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участках (в том числе парках, детских площадках, пляжах, кладбищах и иных территориях общего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пользования, где образуется ТКО)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36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7809" y="132401"/>
            <a:ext cx="9050488" cy="532110"/>
          </a:xfrm>
        </p:spPr>
        <p:txBody>
          <a:bodyPr/>
          <a:lstStyle/>
          <a:p>
            <a:r>
              <a:rPr lang="ru-RU" sz="1800" b="1" dirty="0">
                <a:solidFill>
                  <a:srgbClr val="0B3C5C"/>
                </a:solidFill>
              </a:rPr>
              <a:t>ПОРЯДОК ЗАКЛЮЧЕНИЯ ДОГОВОРА С ПОТРЕБИТЕЛЯМИ В МКД И ИЖС</a:t>
            </a:r>
          </a:p>
        </p:txBody>
      </p:sp>
      <p:cxnSp>
        <p:nvCxnSpPr>
          <p:cNvPr id="136" name="Прямая соединительная линия 135">
            <a:extLst>
              <a:ext uri="{FF2B5EF4-FFF2-40B4-BE49-F238E27FC236}">
                <a16:creationId xmlns="" xmlns:a16="http://schemas.microsoft.com/office/drawing/2014/main" id="{36BADD6A-18FF-43C8-B26B-4096BD1CAD8F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7" name="Рисунок 136">
            <a:extLst>
              <a:ext uri="{FF2B5EF4-FFF2-40B4-BE49-F238E27FC236}">
                <a16:creationId xmlns="" xmlns:a16="http://schemas.microsoft.com/office/drawing/2014/main" id="{100FB81E-46A2-47BB-BC03-15A7CFE72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38" name="Прямоугольник 137">
            <a:extLst>
              <a:ext uri="{FF2B5EF4-FFF2-40B4-BE49-F238E27FC236}">
                <a16:creationId xmlns="" xmlns:a16="http://schemas.microsoft.com/office/drawing/2014/main" id="{709680FC-FCA4-480C-BEA5-1AA1131AB271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0A37D96-5FF9-4A40-B974-0A947E21C071}"/>
              </a:ext>
            </a:extLst>
          </p:cNvPr>
          <p:cNvSpPr/>
          <p:nvPr/>
        </p:nvSpPr>
        <p:spPr>
          <a:xfrm>
            <a:off x="425450" y="1339973"/>
            <a:ext cx="2691375" cy="2369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Собственники и пользователи  жилых помещений в МКД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1A29415-9758-4097-BF7D-D49E3395DC7F}"/>
              </a:ext>
            </a:extLst>
          </p:cNvPr>
          <p:cNvSpPr/>
          <p:nvPr/>
        </p:nvSpPr>
        <p:spPr>
          <a:xfrm>
            <a:off x="425451" y="4847305"/>
            <a:ext cx="2691375" cy="2074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Собственники и пользователи ИЖС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A6EADB3-2827-4EE8-94C2-0E98E140D853}"/>
              </a:ext>
            </a:extLst>
          </p:cNvPr>
          <p:cNvSpPr/>
          <p:nvPr/>
        </p:nvSpPr>
        <p:spPr>
          <a:xfrm>
            <a:off x="3913239" y="1209368"/>
            <a:ext cx="5692877" cy="894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Через Управляющие </a:t>
            </a:r>
            <a:r>
              <a:rPr lang="ru-RU" b="1" dirty="0" smtClean="0">
                <a:solidFill>
                  <a:schemeClr val="tx1"/>
                </a:solidFill>
              </a:rPr>
              <a:t>организации, </a:t>
            </a:r>
            <a:r>
              <a:rPr lang="ru-RU" b="1" dirty="0">
                <a:solidFill>
                  <a:schemeClr val="tx1"/>
                </a:solidFill>
              </a:rPr>
              <a:t>ТСЖ, ЖСК, ЖК,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УО, </a:t>
            </a:r>
            <a:r>
              <a:rPr lang="ru-RU" dirty="0">
                <a:solidFill>
                  <a:schemeClr val="tx1"/>
                </a:solidFill>
              </a:rPr>
              <a:t>ТСЖ, ЖСК, ЖК заключают договор с Региональным оператором как ЮЛ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C4CACCC-2868-46A4-B608-4B4792D688A4}"/>
              </a:ext>
            </a:extLst>
          </p:cNvPr>
          <p:cNvSpPr/>
          <p:nvPr/>
        </p:nvSpPr>
        <p:spPr>
          <a:xfrm>
            <a:off x="3913239" y="2393952"/>
            <a:ext cx="5692877" cy="2104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Прямые договоры с Региональным оператором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(в случае наличия оснований ч.1.ч.9 ст. 157.2 ЖК РФ):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принято решение о переходе на прямые договоры на общем собрании собственников  </a:t>
            </a:r>
            <a:r>
              <a:rPr lang="ru-RU" sz="1200" dirty="0" smtClean="0">
                <a:solidFill>
                  <a:schemeClr val="tx1"/>
                </a:solidFill>
              </a:rPr>
              <a:t>МКД ст. 44 ЖК РФ;</a:t>
            </a:r>
            <a:endParaRPr lang="ru-RU" sz="12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выбрана непосредственная </a:t>
            </a:r>
            <a:r>
              <a:rPr lang="ru-RU" sz="1200" dirty="0">
                <a:solidFill>
                  <a:schemeClr val="tx1"/>
                </a:solidFill>
              </a:rPr>
              <a:t>форма управления;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форма управления МКД не выбрана;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форма управления МКД выбрана, но не реализована;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УО, ЖСК,ЖК не заключило договор с РО в установленный срок</a:t>
            </a:r>
          </a:p>
          <a:p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dirty="0">
                <a:solidFill>
                  <a:schemeClr val="tx1"/>
                </a:solidFill>
              </a:rPr>
              <a:t>Обязательной письменной формы договора не требуется</a:t>
            </a:r>
          </a:p>
          <a:p>
            <a:pPr marL="171450" indent="-171450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pPr marL="171450" indent="-171450" algn="ctr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140CECC-C104-4B43-A564-219838A15290}"/>
              </a:ext>
            </a:extLst>
          </p:cNvPr>
          <p:cNvSpPr/>
          <p:nvPr/>
        </p:nvSpPr>
        <p:spPr>
          <a:xfrm>
            <a:off x="3824748" y="4925961"/>
            <a:ext cx="5781368" cy="839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Прямые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договоры  с Региональным оператором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Обязательной письменной формы договора не требуется</a:t>
            </a: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21EC433-561F-41AE-BB01-667EECC42AF2}"/>
              </a:ext>
            </a:extLst>
          </p:cNvPr>
          <p:cNvSpPr/>
          <p:nvPr/>
        </p:nvSpPr>
        <p:spPr>
          <a:xfrm>
            <a:off x="3824748" y="6145161"/>
            <a:ext cx="5781368" cy="966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Через организацию (объединение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действующее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от своего имени и в интересах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собственника, которое заключает договор как с ЮЛ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3261360" y="1717040"/>
            <a:ext cx="563388" cy="16154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3189093" y="5123220"/>
            <a:ext cx="563388" cy="16154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68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9092" y="116394"/>
            <a:ext cx="8977706" cy="532110"/>
          </a:xfrm>
        </p:spPr>
        <p:txBody>
          <a:bodyPr/>
          <a:lstStyle/>
          <a:p>
            <a:r>
              <a:rPr lang="ru-RU" sz="2000" b="1" dirty="0">
                <a:solidFill>
                  <a:srgbClr val="0B3C5C"/>
                </a:solidFill>
              </a:rPr>
              <a:t>Порядок расчета  за оказанную услугу</a:t>
            </a:r>
          </a:p>
        </p:txBody>
      </p:sp>
      <p:cxnSp>
        <p:nvCxnSpPr>
          <p:cNvPr id="116" name="Прямая соединительная линия 115">
            <a:extLst>
              <a:ext uri="{FF2B5EF4-FFF2-40B4-BE49-F238E27FC236}">
                <a16:creationId xmlns="" xmlns:a16="http://schemas.microsoft.com/office/drawing/2014/main" id="{84E5A6EE-2073-4D2B-9C7E-11645BA8049C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7" name="Рисунок 116">
            <a:extLst>
              <a:ext uri="{FF2B5EF4-FFF2-40B4-BE49-F238E27FC236}">
                <a16:creationId xmlns="" xmlns:a16="http://schemas.microsoft.com/office/drawing/2014/main" id="{10A11FC7-13F1-4D51-ADEA-48200C67E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18" name="Прямоугольник 117">
            <a:extLst>
              <a:ext uri="{FF2B5EF4-FFF2-40B4-BE49-F238E27FC236}">
                <a16:creationId xmlns="" xmlns:a16="http://schemas.microsoft.com/office/drawing/2014/main" id="{DB733A11-00CC-4482-B6BC-C44F8B1EB9E8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B6EB22E-30B9-4EB2-BF83-60ACC2CCF780}"/>
              </a:ext>
            </a:extLst>
          </p:cNvPr>
          <p:cNvSpPr/>
          <p:nvPr/>
        </p:nvSpPr>
        <p:spPr>
          <a:xfrm>
            <a:off x="698089" y="1238879"/>
            <a:ext cx="2841523" cy="15928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УО, </a:t>
            </a:r>
            <a:r>
              <a:rPr lang="ru-RU" dirty="0"/>
              <a:t>ТСЖ, ЖСК, ЖК в отношении МКД в их управлении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65C3A33-F333-4DF0-B116-304175BF386F}"/>
              </a:ext>
            </a:extLst>
          </p:cNvPr>
          <p:cNvSpPr/>
          <p:nvPr/>
        </p:nvSpPr>
        <p:spPr>
          <a:xfrm>
            <a:off x="4395019" y="1238879"/>
            <a:ext cx="4955458" cy="15928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Норматив накопления для МКД</a:t>
            </a:r>
          </a:p>
          <a:p>
            <a:pPr algn="ctr"/>
            <a:r>
              <a:rPr lang="ru-RU" dirty="0"/>
              <a:t>*</a:t>
            </a:r>
          </a:p>
          <a:p>
            <a:pPr algn="ctr"/>
            <a:r>
              <a:rPr lang="ru-RU" dirty="0"/>
              <a:t>Суммарная площадь жилых помещений в МКД</a:t>
            </a:r>
          </a:p>
          <a:p>
            <a:pPr algn="ctr"/>
            <a:r>
              <a:rPr lang="ru-RU" dirty="0"/>
              <a:t>*</a:t>
            </a:r>
          </a:p>
          <a:p>
            <a:pPr algn="ctr"/>
            <a:r>
              <a:rPr lang="ru-RU" dirty="0"/>
              <a:t>Единый тариф регионального оператора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0EFEB015-B17C-4D31-B2BC-8BBA18CCF8AD}"/>
              </a:ext>
            </a:extLst>
          </p:cNvPr>
          <p:cNvSpPr/>
          <p:nvPr/>
        </p:nvSpPr>
        <p:spPr>
          <a:xfrm>
            <a:off x="698089" y="3510117"/>
            <a:ext cx="2841523" cy="15202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Собственники, пользователи жилых помещений в МКД на прямых </a:t>
            </a:r>
            <a:r>
              <a:rPr lang="ru-RU" dirty="0" smtClean="0"/>
              <a:t>договорах с РО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318F1383-0A26-4AEE-9F61-9D341325B28F}"/>
              </a:ext>
            </a:extLst>
          </p:cNvPr>
          <p:cNvSpPr/>
          <p:nvPr/>
        </p:nvSpPr>
        <p:spPr>
          <a:xfrm>
            <a:off x="4492986" y="3510116"/>
            <a:ext cx="4886632" cy="15202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Норматив накопления для МКД</a:t>
            </a:r>
          </a:p>
          <a:p>
            <a:pPr algn="ctr"/>
            <a:r>
              <a:rPr lang="ru-RU" dirty="0"/>
              <a:t>*</a:t>
            </a:r>
          </a:p>
          <a:p>
            <a:pPr algn="ctr"/>
            <a:r>
              <a:rPr lang="ru-RU" dirty="0"/>
              <a:t>Общая площадь жилого помещения в МКД</a:t>
            </a:r>
          </a:p>
          <a:p>
            <a:pPr algn="ctr"/>
            <a:r>
              <a:rPr lang="ru-RU" dirty="0"/>
              <a:t>*</a:t>
            </a:r>
          </a:p>
          <a:p>
            <a:pPr algn="ctr"/>
            <a:r>
              <a:rPr lang="ru-RU" dirty="0"/>
              <a:t>Единый тариф регионального оператора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0EE8E60-1C39-41E0-922E-2E544F7CDE75}"/>
              </a:ext>
            </a:extLst>
          </p:cNvPr>
          <p:cNvSpPr/>
          <p:nvPr/>
        </p:nvSpPr>
        <p:spPr>
          <a:xfrm>
            <a:off x="806245" y="5663381"/>
            <a:ext cx="2733367" cy="1435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Собственники, пользователи ИЖС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C432F2F-2F9D-4AA7-BE02-0BAF466E8D33}"/>
              </a:ext>
            </a:extLst>
          </p:cNvPr>
          <p:cNvSpPr/>
          <p:nvPr/>
        </p:nvSpPr>
        <p:spPr>
          <a:xfrm>
            <a:off x="4591665" y="5663381"/>
            <a:ext cx="4787953" cy="1435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Норматив накопления для ИЖС</a:t>
            </a:r>
          </a:p>
          <a:p>
            <a:pPr algn="ctr"/>
            <a:r>
              <a:rPr lang="ru-RU" dirty="0"/>
              <a:t>*</a:t>
            </a:r>
          </a:p>
          <a:p>
            <a:pPr algn="ctr"/>
            <a:r>
              <a:rPr lang="ru-RU" dirty="0"/>
              <a:t>Единый тариф регионального оператора</a:t>
            </a:r>
          </a:p>
        </p:txBody>
      </p:sp>
      <p:sp>
        <p:nvSpPr>
          <p:cNvPr id="14" name="Стрелка: вправо 13">
            <a:extLst>
              <a:ext uri="{FF2B5EF4-FFF2-40B4-BE49-F238E27FC236}">
                <a16:creationId xmlns="" xmlns:a16="http://schemas.microsoft.com/office/drawing/2014/main" id="{B9E1D388-A15C-4C28-A736-34F8CD4AC3CD}"/>
              </a:ext>
            </a:extLst>
          </p:cNvPr>
          <p:cNvSpPr/>
          <p:nvPr/>
        </p:nvSpPr>
        <p:spPr>
          <a:xfrm>
            <a:off x="3824748" y="1917290"/>
            <a:ext cx="412955" cy="245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81E09A30-DDFF-4935-BA7A-4C8C68AF76FC}"/>
              </a:ext>
            </a:extLst>
          </p:cNvPr>
          <p:cNvSpPr/>
          <p:nvPr/>
        </p:nvSpPr>
        <p:spPr>
          <a:xfrm>
            <a:off x="3824748" y="4149213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="" xmlns:a16="http://schemas.microsoft.com/office/drawing/2014/main" id="{A4942A68-9CF4-4487-A525-CBD386F4C607}"/>
              </a:ext>
            </a:extLst>
          </p:cNvPr>
          <p:cNvSpPr/>
          <p:nvPr/>
        </p:nvSpPr>
        <p:spPr>
          <a:xfrm>
            <a:off x="3913239" y="6400800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28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9092" y="116394"/>
            <a:ext cx="8977706" cy="532110"/>
          </a:xfrm>
        </p:spPr>
        <p:txBody>
          <a:bodyPr/>
          <a:lstStyle/>
          <a:p>
            <a:r>
              <a:rPr lang="ru-RU" sz="2000" b="1" dirty="0">
                <a:solidFill>
                  <a:srgbClr val="0B3C5C"/>
                </a:solidFill>
              </a:rPr>
              <a:t>Порядок расчета  за оказанную услугу</a:t>
            </a:r>
          </a:p>
        </p:txBody>
      </p:sp>
      <p:cxnSp>
        <p:nvCxnSpPr>
          <p:cNvPr id="116" name="Прямая соединительная линия 115">
            <a:extLst>
              <a:ext uri="{FF2B5EF4-FFF2-40B4-BE49-F238E27FC236}">
                <a16:creationId xmlns="" xmlns:a16="http://schemas.microsoft.com/office/drawing/2014/main" id="{84E5A6EE-2073-4D2B-9C7E-11645BA8049C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7" name="Рисунок 116">
            <a:extLst>
              <a:ext uri="{FF2B5EF4-FFF2-40B4-BE49-F238E27FC236}">
                <a16:creationId xmlns="" xmlns:a16="http://schemas.microsoft.com/office/drawing/2014/main" id="{10A11FC7-13F1-4D51-ADEA-48200C67E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18" name="Прямоугольник 117">
            <a:extLst>
              <a:ext uri="{FF2B5EF4-FFF2-40B4-BE49-F238E27FC236}">
                <a16:creationId xmlns="" xmlns:a16="http://schemas.microsoft.com/office/drawing/2014/main" id="{DB733A11-00CC-4482-B6BC-C44F8B1EB9E8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B6EB22E-30B9-4EB2-BF83-60ACC2CCF780}"/>
              </a:ext>
            </a:extLst>
          </p:cNvPr>
          <p:cNvSpPr/>
          <p:nvPr/>
        </p:nvSpPr>
        <p:spPr>
          <a:xfrm>
            <a:off x="698089" y="1238879"/>
            <a:ext cx="2841523" cy="5752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ЮЛ, ИП и ФЛ в нежилом фонде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65C3A33-F333-4DF0-B116-304175BF386F}"/>
              </a:ext>
            </a:extLst>
          </p:cNvPr>
          <p:cNvSpPr/>
          <p:nvPr/>
        </p:nvSpPr>
        <p:spPr>
          <a:xfrm>
            <a:off x="4331241" y="1848857"/>
            <a:ext cx="4955458" cy="18798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 наличии индивидуальной контейнерной площадки определение объема услуги осуществляется:</a:t>
            </a:r>
          </a:p>
          <a:p>
            <a:pPr algn="ctr"/>
            <a:r>
              <a:rPr lang="ru-RU" dirty="0" smtClean="0"/>
              <a:t>-по объему и количеству  вывезенных контейнеров за месяц; ИЛИ</a:t>
            </a:r>
          </a:p>
          <a:p>
            <a:pPr algn="ctr"/>
            <a:r>
              <a:rPr lang="ru-RU" dirty="0"/>
              <a:t> </a:t>
            </a:r>
            <a:r>
              <a:rPr lang="ru-RU" dirty="0" smtClean="0"/>
              <a:t>- по величине установленных нормативов накопления ТКО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318F1383-0A26-4AEE-9F61-9D341325B28F}"/>
              </a:ext>
            </a:extLst>
          </p:cNvPr>
          <p:cNvSpPr/>
          <p:nvPr/>
        </p:nvSpPr>
        <p:spPr>
          <a:xfrm>
            <a:off x="4331241" y="4549834"/>
            <a:ext cx="4955458" cy="15202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 использовании для накопления ТКО совместных мест накопления расчет осуществляется по нормативам накопления ТКО</a:t>
            </a:r>
            <a:endParaRPr lang="ru-RU" dirty="0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="" xmlns:a16="http://schemas.microsoft.com/office/drawing/2014/main" id="{B9E1D388-A15C-4C28-A736-34F8CD4AC3CD}"/>
              </a:ext>
            </a:extLst>
          </p:cNvPr>
          <p:cNvSpPr/>
          <p:nvPr/>
        </p:nvSpPr>
        <p:spPr>
          <a:xfrm>
            <a:off x="3728949" y="2522358"/>
            <a:ext cx="412955" cy="245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81E09A30-DDFF-4935-BA7A-4C8C68AF76FC}"/>
              </a:ext>
            </a:extLst>
          </p:cNvPr>
          <p:cNvSpPr/>
          <p:nvPr/>
        </p:nvSpPr>
        <p:spPr>
          <a:xfrm>
            <a:off x="3780157" y="5064185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33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9092" y="116394"/>
            <a:ext cx="8977706" cy="532110"/>
          </a:xfrm>
        </p:spPr>
        <p:txBody>
          <a:bodyPr/>
          <a:lstStyle/>
          <a:p>
            <a:r>
              <a:rPr lang="ru-RU" sz="2000" b="1" dirty="0">
                <a:solidFill>
                  <a:srgbClr val="0B3C5C"/>
                </a:solidFill>
              </a:rPr>
              <a:t>Порядок </a:t>
            </a:r>
            <a:r>
              <a:rPr lang="ru-RU" sz="2000" b="1" dirty="0" smtClean="0">
                <a:solidFill>
                  <a:srgbClr val="0B3C5C"/>
                </a:solidFill>
              </a:rPr>
              <a:t>оплаты  </a:t>
            </a:r>
            <a:r>
              <a:rPr lang="ru-RU" sz="2000" b="1" dirty="0">
                <a:solidFill>
                  <a:srgbClr val="0B3C5C"/>
                </a:solidFill>
              </a:rPr>
              <a:t>за оказанную услугу</a:t>
            </a:r>
          </a:p>
        </p:txBody>
      </p:sp>
      <p:cxnSp>
        <p:nvCxnSpPr>
          <p:cNvPr id="116" name="Прямая соединительная линия 115">
            <a:extLst>
              <a:ext uri="{FF2B5EF4-FFF2-40B4-BE49-F238E27FC236}">
                <a16:creationId xmlns="" xmlns:a16="http://schemas.microsoft.com/office/drawing/2014/main" id="{84E5A6EE-2073-4D2B-9C7E-11645BA8049C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7" name="Рисунок 116">
            <a:extLst>
              <a:ext uri="{FF2B5EF4-FFF2-40B4-BE49-F238E27FC236}">
                <a16:creationId xmlns="" xmlns:a16="http://schemas.microsoft.com/office/drawing/2014/main" id="{10A11FC7-13F1-4D51-ADEA-48200C67E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18" name="Прямоугольник 117">
            <a:extLst>
              <a:ext uri="{FF2B5EF4-FFF2-40B4-BE49-F238E27FC236}">
                <a16:creationId xmlns="" xmlns:a16="http://schemas.microsoft.com/office/drawing/2014/main" id="{DB733A11-00CC-4482-B6BC-C44F8B1EB9E8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B6EB22E-30B9-4EB2-BF83-60ACC2CCF780}"/>
              </a:ext>
            </a:extLst>
          </p:cNvPr>
          <p:cNvSpPr/>
          <p:nvPr/>
        </p:nvSpPr>
        <p:spPr>
          <a:xfrm>
            <a:off x="698089" y="1238879"/>
            <a:ext cx="2841523" cy="15928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УО, </a:t>
            </a:r>
            <a:r>
              <a:rPr lang="ru-RU" dirty="0"/>
              <a:t>ТСЖ, ЖСК, ЖК в отношении МКД в их управлении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65C3A33-F333-4DF0-B116-304175BF386F}"/>
              </a:ext>
            </a:extLst>
          </p:cNvPr>
          <p:cNvSpPr/>
          <p:nvPr/>
        </p:nvSpPr>
        <p:spPr>
          <a:xfrm>
            <a:off x="4395019" y="1238879"/>
            <a:ext cx="4955458" cy="21251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dirty="0" smtClean="0"/>
              <a:t>На основании счетов, выставленных Региональным оператором УО, ТСЖ, ЖСК;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Напрямую Региональному оператору собственниками жилых помещений в МКД, в случае принятия соответствующего решения на общем собрании собственников о расчетах  (при сохранении договора с УО)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0EFEB015-B17C-4D31-B2BC-8BBA18CCF8AD}"/>
              </a:ext>
            </a:extLst>
          </p:cNvPr>
          <p:cNvSpPr/>
          <p:nvPr/>
        </p:nvSpPr>
        <p:spPr>
          <a:xfrm>
            <a:off x="698089" y="3510117"/>
            <a:ext cx="2841523" cy="15202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Собственники, пользователи жилых помещений в </a:t>
            </a:r>
            <a:r>
              <a:rPr lang="ru-RU" dirty="0" smtClean="0"/>
              <a:t>МКД/ ИЖС  </a:t>
            </a:r>
            <a:r>
              <a:rPr lang="ru-RU" dirty="0"/>
              <a:t>на прямых </a:t>
            </a:r>
            <a:r>
              <a:rPr lang="ru-RU" dirty="0" smtClean="0"/>
              <a:t>договорах с РО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318F1383-0A26-4AEE-9F61-9D341325B28F}"/>
              </a:ext>
            </a:extLst>
          </p:cNvPr>
          <p:cNvSpPr/>
          <p:nvPr/>
        </p:nvSpPr>
        <p:spPr>
          <a:xfrm>
            <a:off x="4395019" y="3510116"/>
            <a:ext cx="4984599" cy="15202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Напрямую Региональному оператору  через  привлекаемый расчетный центр, который будет определен по итогам закупочной процедуры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0EE8E60-1C39-41E0-922E-2E544F7CDE75}"/>
              </a:ext>
            </a:extLst>
          </p:cNvPr>
          <p:cNvSpPr/>
          <p:nvPr/>
        </p:nvSpPr>
        <p:spPr>
          <a:xfrm>
            <a:off x="698089" y="5663381"/>
            <a:ext cx="2841523" cy="1435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ЮЛ, ИП и ФЛ в нежилом фонде</a:t>
            </a:r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C432F2F-2F9D-4AA7-BE02-0BAF466E8D33}"/>
              </a:ext>
            </a:extLst>
          </p:cNvPr>
          <p:cNvSpPr/>
          <p:nvPr/>
        </p:nvSpPr>
        <p:spPr>
          <a:xfrm>
            <a:off x="4395019" y="5663381"/>
            <a:ext cx="4984599" cy="1435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основании счетов, выставленных потребителям, оплата производится  на расчетный счет Регионального оператора</a:t>
            </a:r>
            <a:endParaRPr lang="ru-RU" dirty="0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="" xmlns:a16="http://schemas.microsoft.com/office/drawing/2014/main" id="{B9E1D388-A15C-4C28-A736-34F8CD4AC3CD}"/>
              </a:ext>
            </a:extLst>
          </p:cNvPr>
          <p:cNvSpPr/>
          <p:nvPr/>
        </p:nvSpPr>
        <p:spPr>
          <a:xfrm>
            <a:off x="3824748" y="1917290"/>
            <a:ext cx="412955" cy="245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81E09A30-DDFF-4935-BA7A-4C8C68AF76FC}"/>
              </a:ext>
            </a:extLst>
          </p:cNvPr>
          <p:cNvSpPr/>
          <p:nvPr/>
        </p:nvSpPr>
        <p:spPr>
          <a:xfrm>
            <a:off x="3824748" y="4149213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="" xmlns:a16="http://schemas.microsoft.com/office/drawing/2014/main" id="{A4942A68-9CF4-4487-A525-CBD386F4C607}"/>
              </a:ext>
            </a:extLst>
          </p:cNvPr>
          <p:cNvSpPr/>
          <p:nvPr/>
        </p:nvSpPr>
        <p:spPr>
          <a:xfrm>
            <a:off x="3913239" y="6400800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88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9092" y="116394"/>
            <a:ext cx="8977706" cy="532110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B3C5C"/>
                </a:solidFill>
              </a:rPr>
              <a:t>Порядок перерасчета</a:t>
            </a:r>
            <a:endParaRPr lang="ru-RU" sz="2000" b="1" dirty="0">
              <a:solidFill>
                <a:srgbClr val="0B3C5C"/>
              </a:solidFill>
            </a:endParaRPr>
          </a:p>
        </p:txBody>
      </p:sp>
      <p:cxnSp>
        <p:nvCxnSpPr>
          <p:cNvPr id="116" name="Прямая соединительная линия 115">
            <a:extLst>
              <a:ext uri="{FF2B5EF4-FFF2-40B4-BE49-F238E27FC236}">
                <a16:creationId xmlns="" xmlns:a16="http://schemas.microsoft.com/office/drawing/2014/main" id="{84E5A6EE-2073-4D2B-9C7E-11645BA8049C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7" name="Рисунок 116">
            <a:extLst>
              <a:ext uri="{FF2B5EF4-FFF2-40B4-BE49-F238E27FC236}">
                <a16:creationId xmlns="" xmlns:a16="http://schemas.microsoft.com/office/drawing/2014/main" id="{10A11FC7-13F1-4D51-ADEA-48200C67E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118" name="Прямоугольник 117">
            <a:extLst>
              <a:ext uri="{FF2B5EF4-FFF2-40B4-BE49-F238E27FC236}">
                <a16:creationId xmlns="" xmlns:a16="http://schemas.microsoft.com/office/drawing/2014/main" id="{DB733A11-00CC-4482-B6BC-C44F8B1EB9E8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B6EB22E-30B9-4EB2-BF83-60ACC2CCF780}"/>
              </a:ext>
            </a:extLst>
          </p:cNvPr>
          <p:cNvSpPr/>
          <p:nvPr/>
        </p:nvSpPr>
        <p:spPr>
          <a:xfrm>
            <a:off x="698089" y="1238879"/>
            <a:ext cx="2841523" cy="15928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УО, </a:t>
            </a:r>
            <a:r>
              <a:rPr lang="ru-RU" dirty="0"/>
              <a:t>ТСЖ, ЖСК, ЖК в отношении МКД в их управлении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65C3A33-F333-4DF0-B116-304175BF386F}"/>
              </a:ext>
            </a:extLst>
          </p:cNvPr>
          <p:cNvSpPr/>
          <p:nvPr/>
        </p:nvSpPr>
        <p:spPr>
          <a:xfrm>
            <a:off x="4395019" y="909286"/>
            <a:ext cx="4955458" cy="245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Если потребитель не согласен с объемом предоставленной услуги, необходимо направить заявление в адрес Регионального оператора  с приложением подтверждающих документов об изменении количества расчетных единиц (Почтой, электронной почтой, через Личный кабинет). По итогам рассмотрения заявления будет принято решение о возможности перерасчета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0EFEB015-B17C-4D31-B2BC-8BBA18CCF8AD}"/>
              </a:ext>
            </a:extLst>
          </p:cNvPr>
          <p:cNvSpPr/>
          <p:nvPr/>
        </p:nvSpPr>
        <p:spPr>
          <a:xfrm>
            <a:off x="698089" y="3510117"/>
            <a:ext cx="2841523" cy="15202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Собственники, пользователи жилых помещений в </a:t>
            </a:r>
            <a:r>
              <a:rPr lang="ru-RU" dirty="0" smtClean="0"/>
              <a:t>МКД/ ИЖС  </a:t>
            </a:r>
            <a:r>
              <a:rPr lang="ru-RU" dirty="0"/>
              <a:t>на прямых </a:t>
            </a:r>
            <a:r>
              <a:rPr lang="ru-RU" dirty="0" smtClean="0"/>
              <a:t>договорах с РО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318F1383-0A26-4AEE-9F61-9D341325B28F}"/>
              </a:ext>
            </a:extLst>
          </p:cNvPr>
          <p:cNvSpPr/>
          <p:nvPr/>
        </p:nvSpPr>
        <p:spPr>
          <a:xfrm>
            <a:off x="4395019" y="3613148"/>
            <a:ext cx="4984599" cy="17303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На основании  подтверждающих документов об изменении расчетных единиц  для нормативов накопления ТКО в соответствии с требованиями законодательства </a:t>
            </a:r>
            <a:r>
              <a:rPr lang="ru-RU" dirty="0"/>
              <a:t>(Почтой, электронной </a:t>
            </a:r>
            <a:r>
              <a:rPr lang="ru-RU" dirty="0" smtClean="0"/>
              <a:t>почтой, через привлекаемый  расчетный центр)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0EE8E60-1C39-41E0-922E-2E544F7CDE75}"/>
              </a:ext>
            </a:extLst>
          </p:cNvPr>
          <p:cNvSpPr/>
          <p:nvPr/>
        </p:nvSpPr>
        <p:spPr>
          <a:xfrm>
            <a:off x="698089" y="5663381"/>
            <a:ext cx="2841523" cy="1435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ЮЛ, ИП и ФЛ в нежилом фонде</a:t>
            </a:r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C432F2F-2F9D-4AA7-BE02-0BAF466E8D33}"/>
              </a:ext>
            </a:extLst>
          </p:cNvPr>
          <p:cNvSpPr/>
          <p:nvPr/>
        </p:nvSpPr>
        <p:spPr>
          <a:xfrm>
            <a:off x="4395019" y="5663381"/>
            <a:ext cx="4984599" cy="1435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Аналогично УО, ТСЖ, ЖСК, ЖК</a:t>
            </a:r>
            <a:endParaRPr lang="ru-RU" dirty="0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="" xmlns:a16="http://schemas.microsoft.com/office/drawing/2014/main" id="{B9E1D388-A15C-4C28-A736-34F8CD4AC3CD}"/>
              </a:ext>
            </a:extLst>
          </p:cNvPr>
          <p:cNvSpPr/>
          <p:nvPr/>
        </p:nvSpPr>
        <p:spPr>
          <a:xfrm>
            <a:off x="3824748" y="1917290"/>
            <a:ext cx="412955" cy="245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81E09A30-DDFF-4935-BA7A-4C8C68AF76FC}"/>
              </a:ext>
            </a:extLst>
          </p:cNvPr>
          <p:cNvSpPr/>
          <p:nvPr/>
        </p:nvSpPr>
        <p:spPr>
          <a:xfrm>
            <a:off x="3824748" y="4149213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="" xmlns:a16="http://schemas.microsoft.com/office/drawing/2014/main" id="{A4942A68-9CF4-4487-A525-CBD386F4C607}"/>
              </a:ext>
            </a:extLst>
          </p:cNvPr>
          <p:cNvSpPr/>
          <p:nvPr/>
        </p:nvSpPr>
        <p:spPr>
          <a:xfrm>
            <a:off x="3913239" y="6400800"/>
            <a:ext cx="412955" cy="2457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41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6">
            <a:extLst>
              <a:ext uri="{FF2B5EF4-FFF2-40B4-BE49-F238E27FC236}">
                <a16:creationId xmlns="" xmlns:a16="http://schemas.microsoft.com/office/drawing/2014/main" id="{889390B4-9908-4096-B01A-8AB3236A5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2076" y="64619"/>
            <a:ext cx="481583" cy="7299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4446"/>
            <a:ext cx="8977706" cy="547318"/>
          </a:xfrm>
        </p:spPr>
        <p:txBody>
          <a:bodyPr/>
          <a:lstStyle/>
          <a:p>
            <a:r>
              <a:rPr lang="ru-RU" sz="2000" dirty="0"/>
              <a:t>      СОДЕРЖАНИЕ МЕСТ НАКОПЛЕНИЯ </a:t>
            </a:r>
            <a:r>
              <a:rPr lang="ru-RU" sz="2000" dirty="0" smtClean="0"/>
              <a:t>ТКО</a:t>
            </a:r>
            <a:endParaRPr lang="ru-RU" sz="2000" dirty="0"/>
          </a:p>
        </p:txBody>
      </p:sp>
      <p:sp>
        <p:nvSpPr>
          <p:cNvPr id="58" name="Прямоугольник 57">
            <a:extLst>
              <a:ext uri="{FF2B5EF4-FFF2-40B4-BE49-F238E27FC236}">
                <a16:creationId xmlns="" xmlns:a16="http://schemas.microsoft.com/office/drawing/2014/main" id="{EE088E48-C14A-43F3-BC48-A9CF95B8653B}"/>
              </a:ext>
            </a:extLst>
          </p:cNvPr>
          <p:cNvSpPr/>
          <p:nvPr/>
        </p:nvSpPr>
        <p:spPr>
          <a:xfrm>
            <a:off x="9217873" y="0"/>
            <a:ext cx="534201" cy="794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9" name="Прямая соединительная линия 58">
            <a:extLst>
              <a:ext uri="{FF2B5EF4-FFF2-40B4-BE49-F238E27FC236}">
                <a16:creationId xmlns="" xmlns:a16="http://schemas.microsoft.com/office/drawing/2014/main" id="{6F86DD75-DC90-479B-A97F-D6B3CC1C6039}"/>
              </a:ext>
            </a:extLst>
          </p:cNvPr>
          <p:cNvCxnSpPr>
            <a:cxnSpLocks/>
          </p:cNvCxnSpPr>
          <p:nvPr/>
        </p:nvCxnSpPr>
        <p:spPr>
          <a:xfrm flipH="1">
            <a:off x="425451" y="7213600"/>
            <a:ext cx="7994649" cy="0"/>
          </a:xfrm>
          <a:prstGeom prst="line">
            <a:avLst/>
          </a:prstGeom>
          <a:ln>
            <a:solidFill>
              <a:srgbClr val="34B0A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7134E511-F2D3-4529-B483-4FD0CEEBE51E}"/>
              </a:ext>
            </a:extLst>
          </p:cNvPr>
          <p:cNvSpPr/>
          <p:nvPr/>
        </p:nvSpPr>
        <p:spPr>
          <a:xfrm>
            <a:off x="796413" y="1150374"/>
            <a:ext cx="8421460" cy="11165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Организация мест (площадок) накопления ТКО и содержание мест (площадок) накопления ТКО  не входит в обязанности регионального </a:t>
            </a:r>
            <a:r>
              <a:rPr lang="ru-RU" dirty="0" smtClean="0"/>
              <a:t>оператора.</a:t>
            </a:r>
          </a:p>
          <a:p>
            <a:pPr algn="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5350" y="2695560"/>
            <a:ext cx="8322523" cy="28314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Предоставление контейнеров для размещения в местах (площадках) накопления ТКО осуществляется: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владельцем контейнерной площадки,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потребителем,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транспортной компанией, осуществляющей оказание услуг региональному оператору,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региональным оператором в пределах 1% от НВВ (при условии учета таких затрат в едином тарифе регионального оператора)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5350" y="5943600"/>
            <a:ext cx="8322523" cy="1087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Региональный оператор осуществляет уборку места погрузки (подбор обороненных предметов) в случае, если ТКО просыпались в </a:t>
            </a:r>
            <a:r>
              <a:rPr lang="ru-RU" smtClean="0"/>
              <a:t>ходе перемещения в </a:t>
            </a:r>
            <a:r>
              <a:rPr lang="ru-RU" dirty="0" smtClean="0"/>
              <a:t>мусоровоз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90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2115</TotalTime>
  <Words>2054</Words>
  <Application>Microsoft Office PowerPoint</Application>
  <PresentationFormat>Произвольный</PresentationFormat>
  <Paragraphs>227</Paragraphs>
  <Slides>17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Segoe UI</vt:lpstr>
      <vt:lpstr>Segoe UI Semibold</vt:lpstr>
      <vt:lpstr>Times New Roman</vt:lpstr>
      <vt:lpstr>Office Theme</vt:lpstr>
      <vt:lpstr>Презентация PowerPoint</vt:lpstr>
      <vt:lpstr>ПОРЯДОК ЗАКЛЮЧЕНИЯ ДОГОВОРОВ С ПОТРЕБИТЕЛЯМИ</vt:lpstr>
      <vt:lpstr>ПОРЯДОК ЗАКЛЮЧЕНИЯ ДОГОВОРОВ С ПОТРЕБИТЕЛЯМИ</vt:lpstr>
      <vt:lpstr>ПОРЯДОК ЗАКЛЮЧЕНИЯ ДОГОВОРА С ПОТРЕБИТЕЛЯМИ В МКД И ИЖС</vt:lpstr>
      <vt:lpstr>Порядок расчета  за оказанную услугу</vt:lpstr>
      <vt:lpstr>Порядок расчета  за оказанную услугу</vt:lpstr>
      <vt:lpstr>Порядок оплаты  за оказанную услугу</vt:lpstr>
      <vt:lpstr>Порядок перерасчета</vt:lpstr>
      <vt:lpstr>      СОДЕРЖАНИЕ МЕСТ НАКОПЛЕНИЯ ТКО</vt:lpstr>
      <vt:lpstr>ОРГАНИЗАЦИЯ ВЫВОЗА ТКО </vt:lpstr>
      <vt:lpstr>Ответственность за невывоз ТКО РО</vt:lpstr>
      <vt:lpstr>Особенности организации вывоза в МКД</vt:lpstr>
      <vt:lpstr>Организация вывоза крупногабаритных отходов </vt:lpstr>
      <vt:lpstr>Способы связи с Региональным оператором</vt:lpstr>
      <vt:lpstr>Способы связи с Региональным оператором</vt:lpstr>
      <vt:lpstr>КРАТКИЙ ПОРЯДОК ПОДАЧИ ЗАЯВКИ НА ЗАКЛЮЧЕНИЕ ДОГОВОРА</vt:lpstr>
      <vt:lpstr>Презентация PowerPoint</vt:lpstr>
    </vt:vector>
  </TitlesOfParts>
  <Company>Interrao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Кадушин Александр Владимирович</dc:creator>
  <cp:lastModifiedBy>esg</cp:lastModifiedBy>
  <cp:revision>98</cp:revision>
  <cp:lastPrinted>2021-12-01T05:05:46Z</cp:lastPrinted>
  <dcterms:created xsi:type="dcterms:W3CDTF">2019-10-09T15:53:58Z</dcterms:created>
  <dcterms:modified xsi:type="dcterms:W3CDTF">2021-12-01T05:17:41Z</dcterms:modified>
</cp:coreProperties>
</file>