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40197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49046.8</c:v>
                </c:pt>
                <c:pt idx="1">
                  <c:v>33889.1</c:v>
                </c:pt>
                <c:pt idx="2">
                  <c:v>40197</c:v>
                </c:pt>
                <c:pt idx="3">
                  <c:v>51631.9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8363136"/>
        <c:axId val="128364928"/>
        <c:axId val="0"/>
      </c:bar3DChart>
      <c:catAx>
        <c:axId val="128363136"/>
        <c:scaling>
          <c:orientation val="minMax"/>
        </c:scaling>
        <c:axPos val="b"/>
        <c:majorTickMark val="none"/>
        <c:tickLblPos val="nextTo"/>
        <c:crossAx val="128364928"/>
        <c:crosses val="autoZero"/>
        <c:auto val="1"/>
        <c:lblAlgn val="ctr"/>
        <c:lblOffset val="100"/>
      </c:catAx>
      <c:valAx>
        <c:axId val="128364928"/>
        <c:scaling>
          <c:orientation val="minMax"/>
        </c:scaling>
        <c:delete val="1"/>
        <c:axPos val="l"/>
        <c:numFmt formatCode="General" sourceLinked="1"/>
        <c:tickLblPos val="nextTo"/>
        <c:crossAx val="128363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Налоги на совокупный доход</c:v>
                </c:pt>
                <c:pt idx="1">
                  <c:v>Арендная плата</c:v>
                </c:pt>
                <c:pt idx="2">
                  <c:v>Штрафы, санкции, возмещение ущерба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#,##0.00_р_.</c:formatCode>
                <c:ptCount val="4"/>
                <c:pt idx="0" formatCode="#,##0.00">
                  <c:v>18443.8</c:v>
                </c:pt>
                <c:pt idx="1">
                  <c:v>12000</c:v>
                </c:pt>
                <c:pt idx="2">
                  <c:v>310</c:v>
                </c:pt>
                <c:pt idx="3" formatCode="#,##0.0">
                  <c:v>20909.3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311E-3"/>
          <c:y val="3.0866359269839376E-2"/>
          <c:w val="0.99537037037037035"/>
          <c:h val="0.832625012621623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46057.1</c:v>
                </c:pt>
                <c:pt idx="1">
                  <c:v>39543</c:v>
                </c:pt>
                <c:pt idx="2">
                  <c:v>55773.9</c:v>
                </c:pt>
                <c:pt idx="3">
                  <c:v>54707.199999999997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95"/>
        <c:gapDepth val="95"/>
        <c:shape val="box"/>
        <c:axId val="100416128"/>
        <c:axId val="100426112"/>
        <c:axId val="0"/>
      </c:bar3DChart>
      <c:catAx>
        <c:axId val="100416128"/>
        <c:scaling>
          <c:orientation val="minMax"/>
        </c:scaling>
        <c:axPos val="b"/>
        <c:tickLblPos val="nextTo"/>
        <c:crossAx val="100426112"/>
        <c:crosses val="autoZero"/>
        <c:auto val="1"/>
        <c:lblAlgn val="ctr"/>
        <c:lblOffset val="100"/>
      </c:catAx>
      <c:valAx>
        <c:axId val="100426112"/>
        <c:scaling>
          <c:orientation val="minMax"/>
        </c:scaling>
        <c:delete val="1"/>
        <c:axPos val="l"/>
        <c:numFmt formatCode="#,##0.0_р_." sourceLinked="1"/>
        <c:tickLblPos val="nextTo"/>
        <c:crossAx val="10041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21"/>
          <c:y val="0.23066725966305973"/>
          <c:w val="0.61663892052073332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632241102302637E-2"/>
                  <c:y val="0.12704492326007333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2.1143701463417479E-2"/>
                  <c:y val="0.24434407971149444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0.17051522340692973"/>
                  <c:y val="2.0923720794542303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1.4471306351841146E-2"/>
                  <c:y val="0.29464970685772585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17298107433529136"/>
                  <c:y val="-3.9129774990657364E-3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0.13560702787191986"/>
                  <c:y val="-0.1105571153471866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0.31520055692496834"/>
                  <c:y val="-3.2398032854970782E-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17895.599999999999</c:v>
                </c:pt>
                <c:pt idx="1">
                  <c:v>456.7</c:v>
                </c:pt>
                <c:pt idx="2">
                  <c:v>14960.2</c:v>
                </c:pt>
                <c:pt idx="3">
                  <c:v>14685.1</c:v>
                </c:pt>
                <c:pt idx="4">
                  <c:v>12.5</c:v>
                </c:pt>
                <c:pt idx="5">
                  <c:v>4626.6000000000004</c:v>
                </c:pt>
                <c:pt idx="6">
                  <c:v>375.6</c:v>
                </c:pt>
                <c:pt idx="7">
                  <c:v>1400</c:v>
                </c:pt>
                <c:pt idx="8">
                  <c:v>326.10000000000002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Доходы бюджета </a:t>
          </a:r>
          <a:r>
            <a:rPr lang="ru-RU" dirty="0" smtClean="0">
              <a:solidFill>
                <a:schemeClr val="tx1"/>
              </a:solidFill>
            </a:rPr>
            <a:t>– поступающие в бюджет</a:t>
          </a:r>
        </a:p>
        <a:p>
          <a:r>
            <a:rPr lang="ru-RU" dirty="0" smtClean="0">
              <a:solidFill>
                <a:schemeClr val="tx1"/>
              </a:solidFill>
            </a:rPr>
            <a:t>Денежные средства</a:t>
          </a:r>
          <a:r>
            <a:rPr lang="ru-RU" dirty="0" smtClean="0"/>
            <a:t>   </a:t>
          </a:r>
          <a:endParaRPr lang="ru-RU" dirty="0"/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Налоговые доходы- </a:t>
          </a:r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200" dirty="0">
            <a:solidFill>
              <a:schemeClr val="accent4">
                <a:lumMod val="75000"/>
              </a:schemeClr>
            </a:solidFill>
          </a:endParaRPr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Неналоговые доходы </a:t>
          </a:r>
          <a:r>
            <a:rPr lang="ru-RU" sz="1200" dirty="0" smtClean="0"/>
            <a:t>– </a:t>
          </a:r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платежи, которые включают в себя:</a:t>
          </a:r>
        </a:p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- доходы от использования и продажи имущества;</a:t>
          </a:r>
        </a:p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- плата от продажи права на заключения договоров аренды земельных участков;</a:t>
          </a:r>
        </a:p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-восстановительная стоимость зеленных насаждений;</a:t>
          </a:r>
        </a:p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- Штрафы за нарушение законодательства;</a:t>
          </a:r>
        </a:p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Безвозмездные поступления- </a:t>
          </a:r>
          <a:r>
            <a:rPr lang="ru-RU" sz="1200" dirty="0" smtClean="0">
              <a:solidFill>
                <a:schemeClr val="accent4">
                  <a:lumMod val="75000"/>
                </a:schemeClr>
              </a:solidFill>
            </a:rPr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200" dirty="0">
            <a:solidFill>
              <a:schemeClr val="accent4">
                <a:lumMod val="75000"/>
              </a:schemeClr>
            </a:solidFill>
          </a:endParaRPr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</dgm:pt>
    <dgm:pt modelId="{294862A2-3F67-4024-AF2A-172CC0E50DAB}" type="pres">
      <dgm:prSet presAssocID="{AB6DCFEE-62A8-4C24-B7C6-105A4A51228A}" presName="rootComposite1" presStyleCnt="0"/>
      <dgm:spPr/>
    </dgm:pt>
    <dgm:pt modelId="{8315935D-5FB0-4960-BB21-DD189069D6DB}" type="pres">
      <dgm:prSet presAssocID="{AB6DCFEE-62A8-4C24-B7C6-105A4A51228A}" presName="rootText1" presStyleLbl="node0" presStyleIdx="0" presStyleCnt="1" custScaleX="195965" custScaleY="81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</dgm:pt>
    <dgm:pt modelId="{EF02B3D7-8918-44B3-BA47-6FD71A2692DF}" type="pres">
      <dgm:prSet presAssocID="{6C2EB740-DFF1-45F7-96C4-191D1FE91D57}" presName="rootComposite" presStyleCnt="0"/>
      <dgm:spPr/>
    </dgm:pt>
    <dgm:pt modelId="{E9DF6340-9756-4DD8-B118-8E597ADA5EBA}" type="pres">
      <dgm:prSet presAssocID="{6C2EB740-DFF1-45F7-96C4-191D1FE91D57}" presName="rootText" presStyleLbl="node2" presStyleIdx="0" presStyleCnt="3" custScaleX="90150" custScaleY="285180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</dgm:pt>
    <dgm:pt modelId="{08782AE6-4709-4EC4-B96A-DB9FC8ADC8B1}" type="pres">
      <dgm:prSet presAssocID="{6C2EB740-DFF1-45F7-96C4-191D1FE91D57}" presName="hierChild5" presStyleCnt="0"/>
      <dgm:spPr/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</dgm:pt>
    <dgm:pt modelId="{E1B43CE4-2BB2-422A-8039-34437DA3A0BE}" type="pres">
      <dgm:prSet presAssocID="{CC4A893E-70D2-40A1-B0D2-AC6991644876}" presName="rootComposite" presStyleCnt="0"/>
      <dgm:spPr/>
    </dgm:pt>
    <dgm:pt modelId="{A1E80AD6-4A1B-40F3-8402-13BAE6B5FCCF}" type="pres">
      <dgm:prSet presAssocID="{CC4A893E-70D2-40A1-B0D2-AC6991644876}" presName="rootText" presStyleLbl="node2" presStyleIdx="1" presStyleCnt="3" custScaleX="115768" custScaleY="280895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</dgm:pt>
    <dgm:pt modelId="{B7183D73-4B2D-482C-B5BD-090DCC1BCA55}" type="pres">
      <dgm:prSet presAssocID="{CC4A893E-70D2-40A1-B0D2-AC6991644876}" presName="hierChild5" presStyleCnt="0"/>
      <dgm:spPr/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</dgm:pt>
    <dgm:pt modelId="{BD1267D2-FC52-4502-8532-ADAE53C894D2}" type="pres">
      <dgm:prSet presAssocID="{D9EB3E5F-3CA4-4967-B32B-046377B59C4E}" presName="rootComposite" presStyleCnt="0"/>
      <dgm:spPr/>
    </dgm:pt>
    <dgm:pt modelId="{EF980E61-5969-43BC-A97A-8FC0AE1A661B}" type="pres">
      <dgm:prSet presAssocID="{D9EB3E5F-3CA4-4967-B32B-046377B59C4E}" presName="rootText" presStyleLbl="node2" presStyleIdx="2" presStyleCnt="3" custScaleX="90000" custScaleY="273156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</dgm:pt>
    <dgm:pt modelId="{154297CE-197C-41FF-AF9B-CA5F711FCE0D}" type="pres">
      <dgm:prSet presAssocID="{D9EB3E5F-3CA4-4967-B32B-046377B59C4E}" presName="hierChild5" presStyleCnt="0"/>
      <dgm:spPr/>
    </dgm:pt>
    <dgm:pt modelId="{8ECD1670-CEB4-41C8-B401-F45FCCECE70B}" type="pres">
      <dgm:prSet presAssocID="{AB6DCFEE-62A8-4C24-B7C6-105A4A51228A}" presName="hierChild3" presStyleCnt="0"/>
      <dgm:spPr/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2020 ГОД внутригородского муниципального образования Санкт-Петербурга поселок Комарово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Структура доходов в 2020 году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Расходы бюджета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Динамика расходов 2017-2020 годы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Структура расходов в 2020 году 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01014" cy="12969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>РАСПРЕДЕЛЕНИЕ БЮДЖЕТНЫХ АССИГНОВАНИЙ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местного бюджета внутригородского муниципального образования Санкт-Петербурга  поселок Комарово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на 2020 год</a:t>
            </a:r>
            <a:endParaRPr lang="ru-RU" sz="2400" b="1" dirty="0">
              <a:latin typeface="+mn-lt"/>
            </a:endParaRP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4" y="1643051"/>
          <a:ext cx="8858312" cy="4951732"/>
        </p:xfrm>
        <a:graphic>
          <a:graphicData uri="http://schemas.openxmlformats.org/drawingml/2006/table">
            <a:tbl>
              <a:tblPr/>
              <a:tblGrid>
                <a:gridCol w="7666693"/>
                <a:gridCol w="1191619"/>
              </a:tblGrid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17 895,6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1 276,6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Глава  муниципального образования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1 276,6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и обеспечение деятельности представительного органа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1 685,8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Компенсация депутатам муниципального совета, членам выборных органов местного самоуправления, выборным должностным лицам местного самоуправления, осуществляющим свои полномочия на непостоянной основе, расходов в связи с осуществлением ими своих мандатов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152,3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84,0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и обеспечение деятельности Местной администрации (исполнительно-распорядительного органа)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11 690,4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Глава местной администрации (исполнительно-распорядительного органа муниципального образования)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1 276,6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средств субвенций из бюджета Санкт-Петербурга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867,0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исполнение государственного полномочия Санкт-Петербурга по составлению протоколов об административных правонарушениях за счет средств субвенций из бюджета Санкт-Петербурга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Формирование архивных фондов органов местного самоуправления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эксплуатацию  здания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735,4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456,7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4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 по проведению подготовки и обучения неработающего населения способам защиты и действиям в чрезвычайных ситуациях, а также способам от опасностей, возникающих при ведении военных действий или вследствие этих действий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41,7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участию в профилактике дорожно-транспортного травматизма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правопорядка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профилактике терроризма и экстремизма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противодействие злоупотреблению наркотическими средствами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направленные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42852"/>
          <a:ext cx="8786874" cy="6426869"/>
        </p:xfrm>
        <a:graphic>
          <a:graphicData uri="http://schemas.openxmlformats.org/drawingml/2006/table">
            <a:tbl>
              <a:tblPr/>
              <a:tblGrid>
                <a:gridCol w="8072494"/>
                <a:gridCol w="714380"/>
              </a:tblGrid>
              <a:tr h="2143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14 960,2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организации и финансировании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 из числа выпускников образовательных учреждений начального и среднего профессионального образования, ищущих работу впервые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31,6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текущий ремонт и содержание дорог, расположенных в пределах границ муниципальных образований (в соответствии с перечнем, утвержденным Правительством Санкт-Петербурга)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14 687,0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информационные технологии и связь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241,6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14 685,1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обустройство, содержание и уборка территорий спортивных площадок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460,0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создание зон отдыха, в том числе обустройство,  содержание и уборка территорий детских площадок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2 267,0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озеленение придомовых территорий и территорий дворов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организации работ по компенсационному озеленению, проведение санитарных рубок  (в том числе удаление аварийных, больных деревьев и кустарников), реконструкция зеленых насаждений в отношении зеленых насаждений общего пользования местного значения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1 078,9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выполнение оформления к праздничным мероприятиям на  территории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600,6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исполнение государственного полномочия Санкт-Петербурга по организации и осуществлению уборки  и санитарной очистки территорий за счет средств субвенций из бюджета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9 478,6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12,5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подготовку, переподготовку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осуществлению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4 626,6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0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местных и участие в организации и проведении городских праздничных  и иных зрелищных мероприятий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3 516,6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и проведение  мероприятий по сохранению и развитию местных традиций и обрядов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и проведение досуговых мероприятий для жителей, проживающих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1 000,0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375,6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назначению, выплате, перерасчету ежемесячной доплаты за стаж (общую продолжительность) работы (службы) в органах местного самоуправления к трудовой пенсии по старости, трудовой пенсии по инвалидности, пенсии за выслугу лет лицам, замещавшим муниципальные должности, должности муниципальной службы в органах местного самоуправления (далее - доплата к пенсии), а также приостановлению, возобновлению, прекращению выплаты доплаты к пенсии в соответствии с законом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375,6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1 400,0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1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реализации на территории муниципального образования для развития массовой физической культуры и спорта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1 400,0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326,1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0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по учреждению печатного средства массовой информации для опубликования муниципальных 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326,1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РАСХОДОВ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54 738,4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Наименование ведомственных программ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000108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14 685,1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14 687,0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277,5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31,6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«Информирование населения о вреде потребления табака и вредном воздействии окружающего табачного дыма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3 516,6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1 400,0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107,5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Содействие развитию малого бизнеса на территории внутригородского муниципального образования Санкт-Петербурга поселок Комарово» 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-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41,7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110,0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000,0 тыс. рублей;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7,5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тыс. рублей;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Межбюджетные отношения МО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п. Комарово</a:t>
            </a:r>
            <a:endParaRPr lang="ru-RU" sz="2400" b="1" dirty="0">
              <a:latin typeface="+mn-lt"/>
            </a:endParaRP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387193"/>
              </p:ext>
            </p:extLst>
          </p:nvPr>
        </p:nvGraphicFramePr>
        <p:xfrm>
          <a:off x="3071801" y="2534939"/>
          <a:ext cx="5857918" cy="28943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141"/>
                <a:gridCol w="748743"/>
                <a:gridCol w="814389"/>
                <a:gridCol w="857171"/>
                <a:gridCol w="722969"/>
                <a:gridCol w="571505"/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26 013,0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11 169,6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11 062,7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20 909,3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799,4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Курортного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355,3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9 486,1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24 866,7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10 556,2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2928934"/>
            <a:ext cx="271464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dirty="0" smtClean="0"/>
              <a:t>Комитетом финансов Санкт-Петербурга в апреле 2020 года проведена оценка качества управления бюджетным процессом в муниципальных образованиях Санкт-Петербурга за 2019 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 smtClean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2019 год Муниципальное образование поселок Комарово находится группе с II Степенью качества управления бюджетным процессом.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       Контактная информация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 smtClean="0"/>
              <a:t>Глава муниципального образования- </a:t>
            </a:r>
            <a:r>
              <a:rPr lang="ru-RU" sz="1200" b="1" i="1" dirty="0" smtClean="0"/>
              <a:t>Журавская Анастасия Сергеевна</a:t>
            </a:r>
          </a:p>
          <a:p>
            <a:r>
              <a:rPr lang="ru-RU" sz="1200" dirty="0" smtClean="0"/>
              <a:t>Тел. 8 812 4337283 </a:t>
            </a:r>
          </a:p>
          <a:p>
            <a:r>
              <a:rPr lang="ru-RU" sz="1200" dirty="0" smtClean="0"/>
              <a:t>Электронная почта: </a:t>
            </a:r>
            <a:r>
              <a:rPr lang="en-US" sz="1200" dirty="0" err="1" smtClean="0"/>
              <a:t>mokomarovo</a:t>
            </a:r>
            <a:r>
              <a:rPr lang="ru-RU" sz="1200" dirty="0" smtClean="0"/>
              <a:t>@</a:t>
            </a:r>
            <a:r>
              <a:rPr lang="en-US" sz="1200" dirty="0" err="1" smtClean="0"/>
              <a:t>yandex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 smtClean="0"/>
              <a:t>Глава Местной администрации –</a:t>
            </a:r>
            <a:r>
              <a:rPr lang="ru-RU" sz="1200" b="1" i="1" dirty="0" smtClean="0"/>
              <a:t>Торопов Евгений Александрович</a:t>
            </a:r>
          </a:p>
          <a:p>
            <a:r>
              <a:rPr lang="ru-RU" sz="1200" dirty="0" smtClean="0"/>
              <a:t>Тел. 8 812 4337283</a:t>
            </a:r>
          </a:p>
          <a:p>
            <a:r>
              <a:rPr lang="ru-RU" sz="1200" dirty="0" smtClean="0"/>
              <a:t>Электронная почта: </a:t>
            </a:r>
            <a:r>
              <a:rPr lang="en-US" sz="1200" dirty="0" err="1" smtClean="0"/>
              <a:t>mokomarovo</a:t>
            </a:r>
            <a:r>
              <a:rPr lang="ru-RU" sz="1200" dirty="0" smtClean="0"/>
              <a:t>@</a:t>
            </a:r>
            <a:r>
              <a:rPr lang="en-US" sz="1200" dirty="0" err="1" smtClean="0"/>
              <a:t>yandex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4285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«Бюджет для граждан» на 2020 год оставлен 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2020 год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доступной для широкого круга заинтересованных пользователей.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2020 год подтверждает реализацию принципов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Открытости и прозрачности управления финансами.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муниципального образования</a:t>
            </a:r>
            <a:endParaRPr lang="ru-RU" dirty="0"/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Муниципальное образование поселок Комарово было образовано в 19 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Площадь территории – 3100 га</a:t>
            </a:r>
          </a:p>
          <a:p>
            <a:r>
              <a:rPr lang="ru-RU" sz="1400" dirty="0" smtClean="0"/>
              <a:t>Численность населения -1313 человек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42844" y="214290"/>
            <a:ext cx="8858312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285858"/>
          <a:ext cx="871543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67"/>
                <a:gridCol w="1830216"/>
                <a:gridCol w="991367"/>
                <a:gridCol w="991367"/>
                <a:gridCol w="1089430"/>
                <a:gridCol w="1089430"/>
                <a:gridCol w="1089430"/>
                <a:gridCol w="1089430"/>
              </a:tblGrid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2017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49 046,8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33 889,1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40 197,0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37 499,7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37 549,0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46 057,1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39 543,0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55 773,9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54 707,2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41 165,0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41 218,9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+2 989,7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-5 653,9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-15 576,9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-3 075,3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-3 665,3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- 3 669,9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Основные показатели социально-экономического развития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000504"/>
            <a:ext cx="87868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2020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Основные задачи и приоритетные направления </a:t>
            </a:r>
            <a:br>
              <a:rPr lang="ru-RU" sz="2000" b="1" dirty="0" smtClean="0"/>
            </a:br>
            <a:r>
              <a:rPr lang="ru-RU" sz="2000" b="1" dirty="0" smtClean="0"/>
              <a:t>бюджетной политики </a:t>
            </a:r>
            <a:endParaRPr lang="ru-RU" sz="2000" b="1" dirty="0"/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2020-2022 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+mn-lt"/>
              </a:rPr>
              <a:t>Основные характеристики бюджета</a:t>
            </a:r>
            <a:endParaRPr lang="ru-RU" sz="2500" b="1" dirty="0">
              <a:latin typeface="+mn-lt"/>
            </a:endParaRP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300" b="1" dirty="0" smtClean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 err="1" smtClean="0"/>
              <a:t>Профицит</a:t>
            </a:r>
            <a:r>
              <a:rPr lang="ru-RU" sz="1300" b="1" dirty="0" smtClean="0"/>
              <a:t> бюджета возникает, когда Доходы бюджета БОЛЬШЕ, чем Расходы </a:t>
            </a:r>
          </a:p>
          <a:p>
            <a:r>
              <a:rPr lang="ru-RU" sz="1300" dirty="0" smtClean="0"/>
              <a:t>Единственным </a:t>
            </a:r>
            <a:r>
              <a:rPr lang="ru-RU" sz="1300" b="1" dirty="0" smtClean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 smtClean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 smtClean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территории</a:t>
            </a:r>
            <a:endParaRPr lang="ru-RU" sz="1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14420"/>
          <a:ext cx="8001054" cy="2921814"/>
        </p:xfrm>
        <a:graphic>
          <a:graphicData uri="http://schemas.openxmlformats.org/drawingml/2006/table">
            <a:tbl>
              <a:tblPr/>
              <a:tblGrid>
                <a:gridCol w="3029736"/>
                <a:gridCol w="1146605"/>
                <a:gridCol w="1275204"/>
                <a:gridCol w="1274305"/>
                <a:gridCol w="1275204"/>
              </a:tblGrid>
              <a:tr h="31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49 046,8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33 889,1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40 197,0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51 631,9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 на жителя округа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38 020,77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26 048,50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29 491,56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39 323,61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том числе межбюджетные трансферты*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26 013,0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11 169,6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11 062,7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20 909,3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46 057,1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39 543,0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55 773,0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54 707,2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 на жителя округа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35 703,18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30 394,31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40 919,30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41 665,80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+2 989,7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-5 653,9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-15 576,9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-3 075,3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1 290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ДОХОДЫ БЮЖЕТА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500858" cy="1000132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+mn-lt"/>
              </a:rPr>
              <a:t>Доходы бюджета</a:t>
            </a:r>
            <a:br>
              <a:rPr lang="ru-RU" sz="2500" b="1" dirty="0" smtClean="0">
                <a:latin typeface="+mn-lt"/>
              </a:rPr>
            </a:br>
            <a:r>
              <a:rPr lang="ru-RU" sz="2500" b="1" dirty="0" smtClean="0">
                <a:latin typeface="+mn-lt"/>
              </a:rPr>
              <a:t>Динамика поступления доходов в </a:t>
            </a:r>
            <a:br>
              <a:rPr lang="ru-RU" sz="2500" b="1" dirty="0" smtClean="0">
                <a:latin typeface="+mn-lt"/>
              </a:rPr>
            </a:br>
            <a:r>
              <a:rPr lang="ru-RU" sz="2500" b="1" dirty="0" smtClean="0">
                <a:latin typeface="+mn-lt"/>
              </a:rPr>
              <a:t>2017-2020 годы</a:t>
            </a:r>
            <a:endParaRPr lang="ru-RU" sz="2500" b="1" dirty="0">
              <a:latin typeface="+mn-lt"/>
            </a:endParaRP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2296</Words>
  <Application>Microsoft Office PowerPoint</Application>
  <PresentationFormat>Экран (4:3)</PresentationFormat>
  <Paragraphs>300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Глоссарий</vt:lpstr>
      <vt:lpstr>Основные характеристики муниципального образования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2017-2020 годы</vt:lpstr>
      <vt:lpstr>Структура доходов в 2020 году</vt:lpstr>
      <vt:lpstr>Расходы бюджета Динамика расходов 2017-2020 годы</vt:lpstr>
      <vt:lpstr>Структура расходов в 2020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2020 год</vt:lpstr>
      <vt:lpstr>Слайд 14</vt:lpstr>
      <vt:lpstr>Наименование ведомственных программ</vt:lpstr>
      <vt:lpstr>Межбюджетные отношения МО  п. Комарово</vt:lpstr>
      <vt:lpstr>Слайд 17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267</cp:revision>
  <dcterms:created xsi:type="dcterms:W3CDTF">2020-07-06T10:56:40Z</dcterms:created>
  <dcterms:modified xsi:type="dcterms:W3CDTF">2021-03-18T13:46:47Z</dcterms:modified>
</cp:coreProperties>
</file>